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42"/>
  </p:notesMasterIdLst>
  <p:sldIdLst>
    <p:sldId id="257" r:id="rId5"/>
    <p:sldId id="256" r:id="rId6"/>
    <p:sldId id="258" r:id="rId7"/>
    <p:sldId id="266" r:id="rId8"/>
    <p:sldId id="268" r:id="rId9"/>
    <p:sldId id="267" r:id="rId10"/>
    <p:sldId id="301" r:id="rId11"/>
    <p:sldId id="269" r:id="rId12"/>
    <p:sldId id="280" r:id="rId13"/>
    <p:sldId id="281" r:id="rId14"/>
    <p:sldId id="284" r:id="rId15"/>
    <p:sldId id="270" r:id="rId16"/>
    <p:sldId id="278" r:id="rId17"/>
    <p:sldId id="285" r:id="rId18"/>
    <p:sldId id="287" r:id="rId19"/>
    <p:sldId id="288" r:id="rId20"/>
    <p:sldId id="289" r:id="rId21"/>
    <p:sldId id="290" r:id="rId22"/>
    <p:sldId id="291" r:id="rId23"/>
    <p:sldId id="292" r:id="rId24"/>
    <p:sldId id="296" r:id="rId25"/>
    <p:sldId id="298" r:id="rId26"/>
    <p:sldId id="303" r:id="rId27"/>
    <p:sldId id="299" r:id="rId28"/>
    <p:sldId id="286" r:id="rId29"/>
    <p:sldId id="300" r:id="rId30"/>
    <p:sldId id="273" r:id="rId31"/>
    <p:sldId id="272" r:id="rId32"/>
    <p:sldId id="274" r:id="rId33"/>
    <p:sldId id="283" r:id="rId34"/>
    <p:sldId id="304" r:id="rId35"/>
    <p:sldId id="294" r:id="rId36"/>
    <p:sldId id="275" r:id="rId37"/>
    <p:sldId id="279" r:id="rId38"/>
    <p:sldId id="276" r:id="rId39"/>
    <p:sldId id="277" r:id="rId40"/>
    <p:sldId id="302"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p:cViewPr varScale="1">
        <p:scale>
          <a:sx n="86" d="100"/>
          <a:sy n="86" d="100"/>
        </p:scale>
        <p:origin x="1339" y="48"/>
      </p:cViewPr>
      <p:guideLst>
        <p:guide orient="horz" pos="2160"/>
        <p:guide pos="2880"/>
      </p:guideLst>
    </p:cSldViewPr>
  </p:slideViewPr>
  <p:outlineViewPr>
    <p:cViewPr>
      <p:scale>
        <a:sx n="33" d="100"/>
        <a:sy n="33" d="100"/>
      </p:scale>
      <p:origin x="53" y="19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17T23:19:44.46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E274EB4-E0EF-49B9-9604-9114AAB2E2DA}" type="datetimeFigureOut">
              <a:rPr lang="en-US" smtClean="0"/>
              <a:t>11/10/2022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BA70BB0-E557-44EF-A841-8B768857480E}" type="slidenum">
              <a:rPr lang="en-US" smtClean="0"/>
              <a:t>‹#›</a:t>
            </a:fld>
            <a:endParaRPr lang="en-US"/>
          </a:p>
        </p:txBody>
      </p:sp>
    </p:spTree>
    <p:extLst>
      <p:ext uri="{BB962C8B-B14F-4D97-AF65-F5344CB8AC3E}">
        <p14:creationId xmlns:p14="http://schemas.microsoft.com/office/powerpoint/2010/main" val="3903225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A70BB0-E557-44EF-A841-8B768857480E}" type="slidenum">
              <a:rPr lang="en-US" smtClean="0"/>
              <a:t>1</a:t>
            </a:fld>
            <a:endParaRPr lang="en-US"/>
          </a:p>
        </p:txBody>
      </p:sp>
    </p:spTree>
    <p:extLst>
      <p:ext uri="{BB962C8B-B14F-4D97-AF65-F5344CB8AC3E}">
        <p14:creationId xmlns:p14="http://schemas.microsoft.com/office/powerpoint/2010/main" val="2503052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11</a:t>
            </a:fld>
            <a:endParaRPr lang="en-US"/>
          </a:p>
        </p:txBody>
      </p:sp>
    </p:spTree>
    <p:extLst>
      <p:ext uri="{BB962C8B-B14F-4D97-AF65-F5344CB8AC3E}">
        <p14:creationId xmlns:p14="http://schemas.microsoft.com/office/powerpoint/2010/main" val="340065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12</a:t>
            </a:fld>
            <a:endParaRPr lang="en-US"/>
          </a:p>
        </p:txBody>
      </p:sp>
    </p:spTree>
    <p:extLst>
      <p:ext uri="{BB962C8B-B14F-4D97-AF65-F5344CB8AC3E}">
        <p14:creationId xmlns:p14="http://schemas.microsoft.com/office/powerpoint/2010/main" val="2994007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13</a:t>
            </a:fld>
            <a:endParaRPr lang="en-US"/>
          </a:p>
        </p:txBody>
      </p:sp>
    </p:spTree>
    <p:extLst>
      <p:ext uri="{BB962C8B-B14F-4D97-AF65-F5344CB8AC3E}">
        <p14:creationId xmlns:p14="http://schemas.microsoft.com/office/powerpoint/2010/main" val="3834850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14</a:t>
            </a:fld>
            <a:endParaRPr lang="en-US"/>
          </a:p>
        </p:txBody>
      </p:sp>
    </p:spTree>
    <p:extLst>
      <p:ext uri="{BB962C8B-B14F-4D97-AF65-F5344CB8AC3E}">
        <p14:creationId xmlns:p14="http://schemas.microsoft.com/office/powerpoint/2010/main" val="3392400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15</a:t>
            </a:fld>
            <a:endParaRPr lang="en-US"/>
          </a:p>
        </p:txBody>
      </p:sp>
    </p:spTree>
    <p:extLst>
      <p:ext uri="{BB962C8B-B14F-4D97-AF65-F5344CB8AC3E}">
        <p14:creationId xmlns:p14="http://schemas.microsoft.com/office/powerpoint/2010/main" val="3397795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16</a:t>
            </a:fld>
            <a:endParaRPr lang="en-US"/>
          </a:p>
        </p:txBody>
      </p:sp>
    </p:spTree>
    <p:extLst>
      <p:ext uri="{BB962C8B-B14F-4D97-AF65-F5344CB8AC3E}">
        <p14:creationId xmlns:p14="http://schemas.microsoft.com/office/powerpoint/2010/main" val="1385696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17</a:t>
            </a:fld>
            <a:endParaRPr lang="en-US"/>
          </a:p>
        </p:txBody>
      </p:sp>
    </p:spTree>
    <p:extLst>
      <p:ext uri="{BB962C8B-B14F-4D97-AF65-F5344CB8AC3E}">
        <p14:creationId xmlns:p14="http://schemas.microsoft.com/office/powerpoint/2010/main" val="2457165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18</a:t>
            </a:fld>
            <a:endParaRPr lang="en-US"/>
          </a:p>
        </p:txBody>
      </p:sp>
    </p:spTree>
    <p:extLst>
      <p:ext uri="{BB962C8B-B14F-4D97-AF65-F5344CB8AC3E}">
        <p14:creationId xmlns:p14="http://schemas.microsoft.com/office/powerpoint/2010/main" val="1851839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19</a:t>
            </a:fld>
            <a:endParaRPr lang="en-US"/>
          </a:p>
        </p:txBody>
      </p:sp>
    </p:spTree>
    <p:extLst>
      <p:ext uri="{BB962C8B-B14F-4D97-AF65-F5344CB8AC3E}">
        <p14:creationId xmlns:p14="http://schemas.microsoft.com/office/powerpoint/2010/main" val="4164177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20</a:t>
            </a:fld>
            <a:endParaRPr lang="en-US"/>
          </a:p>
        </p:txBody>
      </p:sp>
    </p:spTree>
    <p:extLst>
      <p:ext uri="{BB962C8B-B14F-4D97-AF65-F5344CB8AC3E}">
        <p14:creationId xmlns:p14="http://schemas.microsoft.com/office/powerpoint/2010/main" val="60955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2</a:t>
            </a:fld>
            <a:endParaRPr lang="en-US"/>
          </a:p>
        </p:txBody>
      </p:sp>
    </p:spTree>
    <p:extLst>
      <p:ext uri="{BB962C8B-B14F-4D97-AF65-F5344CB8AC3E}">
        <p14:creationId xmlns:p14="http://schemas.microsoft.com/office/powerpoint/2010/main" val="1516635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25</a:t>
            </a:fld>
            <a:endParaRPr lang="en-US"/>
          </a:p>
        </p:txBody>
      </p:sp>
    </p:spTree>
    <p:extLst>
      <p:ext uri="{BB962C8B-B14F-4D97-AF65-F5344CB8AC3E}">
        <p14:creationId xmlns:p14="http://schemas.microsoft.com/office/powerpoint/2010/main" val="226845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27</a:t>
            </a:fld>
            <a:endParaRPr lang="en-US"/>
          </a:p>
        </p:txBody>
      </p:sp>
    </p:spTree>
    <p:extLst>
      <p:ext uri="{BB962C8B-B14F-4D97-AF65-F5344CB8AC3E}">
        <p14:creationId xmlns:p14="http://schemas.microsoft.com/office/powerpoint/2010/main" val="10330982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28</a:t>
            </a:fld>
            <a:endParaRPr lang="en-US"/>
          </a:p>
        </p:txBody>
      </p:sp>
    </p:spTree>
    <p:extLst>
      <p:ext uri="{BB962C8B-B14F-4D97-AF65-F5344CB8AC3E}">
        <p14:creationId xmlns:p14="http://schemas.microsoft.com/office/powerpoint/2010/main" val="939790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A70BB0-E557-44EF-A841-8B768857480E}" type="slidenum">
              <a:rPr lang="en-US" smtClean="0"/>
              <a:t>29</a:t>
            </a:fld>
            <a:endParaRPr lang="en-US"/>
          </a:p>
        </p:txBody>
      </p:sp>
    </p:spTree>
    <p:extLst>
      <p:ext uri="{BB962C8B-B14F-4D97-AF65-F5344CB8AC3E}">
        <p14:creationId xmlns:p14="http://schemas.microsoft.com/office/powerpoint/2010/main" val="3031856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30</a:t>
            </a:fld>
            <a:endParaRPr lang="en-US"/>
          </a:p>
        </p:txBody>
      </p:sp>
    </p:spTree>
    <p:extLst>
      <p:ext uri="{BB962C8B-B14F-4D97-AF65-F5344CB8AC3E}">
        <p14:creationId xmlns:p14="http://schemas.microsoft.com/office/powerpoint/2010/main" val="26537357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4822375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33</a:t>
            </a:fld>
            <a:endParaRPr lang="en-US"/>
          </a:p>
        </p:txBody>
      </p:sp>
    </p:spTree>
    <p:extLst>
      <p:ext uri="{BB962C8B-B14F-4D97-AF65-F5344CB8AC3E}">
        <p14:creationId xmlns:p14="http://schemas.microsoft.com/office/powerpoint/2010/main" val="23689528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34</a:t>
            </a:fld>
            <a:endParaRPr lang="en-US"/>
          </a:p>
        </p:txBody>
      </p:sp>
    </p:spTree>
    <p:extLst>
      <p:ext uri="{BB962C8B-B14F-4D97-AF65-F5344CB8AC3E}">
        <p14:creationId xmlns:p14="http://schemas.microsoft.com/office/powerpoint/2010/main" val="5878075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35</a:t>
            </a:fld>
            <a:endParaRPr lang="en-US"/>
          </a:p>
        </p:txBody>
      </p:sp>
    </p:spTree>
    <p:extLst>
      <p:ext uri="{BB962C8B-B14F-4D97-AF65-F5344CB8AC3E}">
        <p14:creationId xmlns:p14="http://schemas.microsoft.com/office/powerpoint/2010/main" val="5992266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36</a:t>
            </a:fld>
            <a:endParaRPr lang="en-US"/>
          </a:p>
        </p:txBody>
      </p:sp>
    </p:spTree>
    <p:extLst>
      <p:ext uri="{BB962C8B-B14F-4D97-AF65-F5344CB8AC3E}">
        <p14:creationId xmlns:p14="http://schemas.microsoft.com/office/powerpoint/2010/main" val="1082719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A70BB0-E557-44EF-A841-8B768857480E}" type="slidenum">
              <a:rPr lang="en-US" smtClean="0"/>
              <a:t>3</a:t>
            </a:fld>
            <a:endParaRPr lang="en-US"/>
          </a:p>
        </p:txBody>
      </p:sp>
    </p:spTree>
    <p:extLst>
      <p:ext uri="{BB962C8B-B14F-4D97-AF65-F5344CB8AC3E}">
        <p14:creationId xmlns:p14="http://schemas.microsoft.com/office/powerpoint/2010/main" val="3681960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4</a:t>
            </a:fld>
            <a:endParaRPr lang="en-US"/>
          </a:p>
        </p:txBody>
      </p:sp>
    </p:spTree>
    <p:extLst>
      <p:ext uri="{BB962C8B-B14F-4D97-AF65-F5344CB8AC3E}">
        <p14:creationId xmlns:p14="http://schemas.microsoft.com/office/powerpoint/2010/main" val="1318117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5</a:t>
            </a:fld>
            <a:endParaRPr lang="en-US"/>
          </a:p>
        </p:txBody>
      </p:sp>
    </p:spTree>
    <p:extLst>
      <p:ext uri="{BB962C8B-B14F-4D97-AF65-F5344CB8AC3E}">
        <p14:creationId xmlns:p14="http://schemas.microsoft.com/office/powerpoint/2010/main" val="417510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6</a:t>
            </a:fld>
            <a:endParaRPr lang="en-US"/>
          </a:p>
        </p:txBody>
      </p:sp>
    </p:spTree>
    <p:extLst>
      <p:ext uri="{BB962C8B-B14F-4D97-AF65-F5344CB8AC3E}">
        <p14:creationId xmlns:p14="http://schemas.microsoft.com/office/powerpoint/2010/main" val="3214363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8</a:t>
            </a:fld>
            <a:endParaRPr lang="en-US"/>
          </a:p>
        </p:txBody>
      </p:sp>
    </p:spTree>
    <p:extLst>
      <p:ext uri="{BB962C8B-B14F-4D97-AF65-F5344CB8AC3E}">
        <p14:creationId xmlns:p14="http://schemas.microsoft.com/office/powerpoint/2010/main" val="3271177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9</a:t>
            </a:fld>
            <a:endParaRPr lang="en-US"/>
          </a:p>
        </p:txBody>
      </p:sp>
    </p:spTree>
    <p:extLst>
      <p:ext uri="{BB962C8B-B14F-4D97-AF65-F5344CB8AC3E}">
        <p14:creationId xmlns:p14="http://schemas.microsoft.com/office/powerpoint/2010/main" val="596768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A70BB0-E557-44EF-A841-8B768857480E}" type="slidenum">
              <a:rPr lang="en-US" smtClean="0"/>
              <a:t>10</a:t>
            </a:fld>
            <a:endParaRPr lang="en-US"/>
          </a:p>
        </p:txBody>
      </p:sp>
    </p:spTree>
    <p:extLst>
      <p:ext uri="{BB962C8B-B14F-4D97-AF65-F5344CB8AC3E}">
        <p14:creationId xmlns:p14="http://schemas.microsoft.com/office/powerpoint/2010/main" val="3333099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13BC5D-60C5-4D86-A2EE-4B8CC892C47C}" type="datetimeFigureOut">
              <a:rPr lang="en-US" smtClean="0"/>
              <a:t>11/10/2022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F7408B9-6387-4F0B-A9C3-4A9773D1A9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13BC5D-60C5-4D86-A2EE-4B8CC892C47C}"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408B9-6387-4F0B-A9C3-4A9773D1A9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13BC5D-60C5-4D86-A2EE-4B8CC892C47C}"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408B9-6387-4F0B-A9C3-4A9773D1A9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13BC5D-60C5-4D86-A2EE-4B8CC892C47C}"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408B9-6387-4F0B-A9C3-4A9773D1A979}"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613BC5D-60C5-4D86-A2EE-4B8CC892C47C}"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408B9-6387-4F0B-A9C3-4A9773D1A97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13BC5D-60C5-4D86-A2EE-4B8CC892C47C}"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7408B9-6387-4F0B-A9C3-4A9773D1A979}"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613BC5D-60C5-4D86-A2EE-4B8CC892C47C}" type="datetimeFigureOut">
              <a:rPr lang="en-US" smtClean="0"/>
              <a:t>11/10/2022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7408B9-6387-4F0B-A9C3-4A9773D1A97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613BC5D-60C5-4D86-A2EE-4B8CC892C47C}"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7408B9-6387-4F0B-A9C3-4A9773D1A979}"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3BC5D-60C5-4D86-A2EE-4B8CC892C47C}" type="datetimeFigureOut">
              <a:rPr lang="en-US" smtClean="0"/>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7408B9-6387-4F0B-A9C3-4A9773D1A9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C613BC5D-60C5-4D86-A2EE-4B8CC892C47C}"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7408B9-6387-4F0B-A9C3-4A9773D1A97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13BC5D-60C5-4D86-A2EE-4B8CC892C47C}" type="datetimeFigureOut">
              <a:rPr lang="en-US" smtClean="0"/>
              <a:t>11/10/2022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7408B9-6387-4F0B-A9C3-4A9773D1A97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13BC5D-60C5-4D86-A2EE-4B8CC892C47C}" type="datetimeFigureOut">
              <a:rPr lang="en-US" smtClean="0"/>
              <a:t>11/10/2022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7408B9-6387-4F0B-A9C3-4A9773D1A9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dam@imlaw6300.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employment-familysponsoredimmigration.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chor="ctr">
            <a:normAutofit/>
          </a:bodyPr>
          <a:lstStyle/>
          <a:p>
            <a:pPr marL="114300" indent="0" algn="ctr">
              <a:buNone/>
            </a:pPr>
            <a:r>
              <a:rPr lang="en-US" sz="3900" dirty="0"/>
              <a:t> Adam Green</a:t>
            </a:r>
          </a:p>
          <a:p>
            <a:pPr marL="114300" indent="0" algn="ctr">
              <a:buNone/>
            </a:pPr>
            <a:r>
              <a:rPr lang="en-US" sz="3900" dirty="0"/>
              <a:t>Law Offices of Adam Green </a:t>
            </a:r>
            <a:endParaRPr lang="en-US" sz="2200" dirty="0"/>
          </a:p>
          <a:p>
            <a:pPr marL="114300" indent="0">
              <a:buNone/>
            </a:pPr>
            <a:endParaRPr lang="en-US" sz="2200" dirty="0"/>
          </a:p>
          <a:p>
            <a:pPr marL="109728" indent="0" algn="ctr">
              <a:buNone/>
            </a:pPr>
            <a:r>
              <a:rPr lang="en-US" sz="2400" dirty="0"/>
              <a:t>6300 Wilshire Blvd. Suite 800</a:t>
            </a:r>
          </a:p>
          <a:p>
            <a:pPr marL="109728" indent="0" algn="ctr">
              <a:buNone/>
            </a:pPr>
            <a:r>
              <a:rPr lang="en-US" sz="2400" dirty="0"/>
              <a:t>Los Angeles, CA 90048</a:t>
            </a:r>
          </a:p>
          <a:p>
            <a:pPr marL="109728" indent="0" algn="ctr">
              <a:buNone/>
            </a:pPr>
            <a:r>
              <a:rPr lang="en-US" sz="2400" dirty="0"/>
              <a:t>323-852-6135</a:t>
            </a:r>
          </a:p>
          <a:p>
            <a:pPr marL="109728" indent="0" algn="ctr">
              <a:buNone/>
            </a:pPr>
            <a:r>
              <a:rPr lang="en-US" sz="2400" dirty="0">
                <a:hlinkClick r:id="rId3"/>
              </a:rPr>
              <a:t>adam@imlaw6300.com</a:t>
            </a:r>
            <a:endParaRPr lang="en-US" sz="2400" dirty="0"/>
          </a:p>
          <a:p>
            <a:pPr marL="109728" indent="0" algn="ctr">
              <a:buNone/>
            </a:pPr>
            <a:r>
              <a:rPr lang="en-US" sz="2000" dirty="0">
                <a:hlinkClick r:id="rId4"/>
              </a:rPr>
              <a:t>http://www.employment-familysponsoredimmigration.com</a:t>
            </a:r>
            <a:r>
              <a:rPr lang="en-US" sz="2000" dirty="0"/>
              <a:t> </a:t>
            </a:r>
          </a:p>
        </p:txBody>
      </p:sp>
    </p:spTree>
    <p:extLst>
      <p:ext uri="{BB962C8B-B14F-4D97-AF65-F5344CB8AC3E}">
        <p14:creationId xmlns:p14="http://schemas.microsoft.com/office/powerpoint/2010/main" val="3494927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9993" y="838200"/>
            <a:ext cx="8229600" cy="5181600"/>
          </a:xfrm>
        </p:spPr>
        <p:txBody>
          <a:bodyPr anchor="ctr">
            <a:normAutofit fontScale="25000" lnSpcReduction="20000"/>
          </a:bodyPr>
          <a:lstStyle/>
          <a:p>
            <a:pPr marL="109728" indent="0">
              <a:buNone/>
            </a:pPr>
            <a:endParaRPr lang="en-US" sz="8000" dirty="0"/>
          </a:p>
          <a:p>
            <a:pPr>
              <a:buFont typeface="Wingdings" pitchFamily="2" charset="2"/>
              <a:buChar char="Ø"/>
            </a:pPr>
            <a:r>
              <a:rPr lang="en-US" sz="6400" dirty="0"/>
              <a:t>Quota issues. Do you need to be concerned?</a:t>
            </a:r>
          </a:p>
          <a:p>
            <a:pPr marL="109728" indent="0">
              <a:buNone/>
            </a:pPr>
            <a:endParaRPr lang="en-US" sz="6400" dirty="0"/>
          </a:p>
          <a:p>
            <a:pPr>
              <a:buFont typeface="Wingdings" pitchFamily="2" charset="2"/>
              <a:buChar char="Ø"/>
            </a:pPr>
            <a:r>
              <a:rPr lang="en-US" sz="6400" dirty="0"/>
              <a:t>The Registration Application submitted by the employer on behalf of the employee will begin March 1. This Application will provide your job title, degree that you possess, and the name and address of your employer. </a:t>
            </a:r>
          </a:p>
          <a:p>
            <a:pPr>
              <a:buFont typeface="Wingdings" pitchFamily="2" charset="2"/>
              <a:buChar char="Ø"/>
            </a:pPr>
            <a:endParaRPr lang="en-US" sz="6400" dirty="0"/>
          </a:p>
          <a:p>
            <a:r>
              <a:rPr lang="en-US" sz="6400" dirty="0"/>
              <a:t>Filing begins April 1 every year with an H1b start date of October 1 only for those who have been “registered.”</a:t>
            </a:r>
          </a:p>
          <a:p>
            <a:pPr marL="109728" indent="0">
              <a:buNone/>
            </a:pPr>
            <a:endParaRPr lang="en-US" sz="6400" dirty="0"/>
          </a:p>
          <a:p>
            <a:pPr lvl="1"/>
            <a:r>
              <a:rPr lang="en-US" sz="6400" dirty="0"/>
              <a:t>65,000 for people with a Bachelor's Degree from a U.S. University or a Bachelor's Degree, Master’s Degree or PhD from a foreign university. </a:t>
            </a:r>
          </a:p>
          <a:p>
            <a:pPr lvl="1"/>
            <a:endParaRPr lang="en-US" sz="6400" dirty="0"/>
          </a:p>
          <a:p>
            <a:pPr lvl="1"/>
            <a:r>
              <a:rPr lang="en-US" sz="6400" dirty="0"/>
              <a:t>Another 20,000 for people who possess a Master’s or Ph.D. from a U.S. University.</a:t>
            </a:r>
          </a:p>
          <a:p>
            <a:pPr lvl="1"/>
            <a:endParaRPr lang="en-US" sz="6400" dirty="0"/>
          </a:p>
          <a:p>
            <a:pPr lvl="1"/>
            <a:r>
              <a:rPr lang="en-US" sz="6400" dirty="0"/>
              <a:t>BUT, if the H1b employer is a University/College, or a non profit research organization, the employee is totally 100% exempt from the quota. Also, if the person is applying for an extension of the H1b, or is going from one H1b employer to another H1b employer (i.e. “Portability”), he/she is exempt. </a:t>
            </a:r>
          </a:p>
          <a:p>
            <a:pPr lvl="1"/>
            <a:endParaRPr lang="en-US" sz="6400" dirty="0"/>
          </a:p>
          <a:p>
            <a:pPr lvl="1"/>
            <a:r>
              <a:rPr lang="en-US" sz="6400" dirty="0"/>
              <a:t>Also, if the person was already in H1b status during the previous 6 years and  now is abroad, or now in another visa status, such as F or J after having been outside the U.S. for at least a year, the person will be exempt from the quota.    </a:t>
            </a:r>
          </a:p>
        </p:txBody>
      </p:sp>
      <p:sp>
        <p:nvSpPr>
          <p:cNvPr id="3" name="Title 2"/>
          <p:cNvSpPr>
            <a:spLocks noGrp="1"/>
          </p:cNvSpPr>
          <p:nvPr>
            <p:ph type="title"/>
          </p:nvPr>
        </p:nvSpPr>
        <p:spPr>
          <a:xfrm>
            <a:off x="457200" y="0"/>
            <a:ext cx="8229600" cy="1143000"/>
          </a:xfrm>
        </p:spPr>
        <p:txBody>
          <a:bodyPr/>
          <a:lstStyle/>
          <a:p>
            <a:pPr algn="ctr"/>
            <a:r>
              <a:rPr lang="en-US" dirty="0"/>
              <a:t>H-1B Work Visas</a:t>
            </a:r>
          </a:p>
        </p:txBody>
      </p:sp>
    </p:spTree>
    <p:extLst>
      <p:ext uri="{BB962C8B-B14F-4D97-AF65-F5344CB8AC3E}">
        <p14:creationId xmlns:p14="http://schemas.microsoft.com/office/powerpoint/2010/main" val="2010818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ctr">
              <a:buNone/>
            </a:pPr>
            <a:r>
              <a:rPr lang="en-US" sz="4000" dirty="0"/>
              <a:t>H-1B Cap Gap</a:t>
            </a:r>
          </a:p>
          <a:p>
            <a:pPr marL="109728" indent="0" algn="ctr">
              <a:buNone/>
            </a:pPr>
            <a:endParaRPr lang="en-US" sz="4000" dirty="0"/>
          </a:p>
          <a:p>
            <a:r>
              <a:rPr lang="en-US" dirty="0"/>
              <a:t>OPT ends between April 1 and  September 30.</a:t>
            </a:r>
          </a:p>
          <a:p>
            <a:r>
              <a:rPr lang="en-US" dirty="0"/>
              <a:t>H-1B filed during F-1 Student’s OPT.</a:t>
            </a:r>
          </a:p>
          <a:p>
            <a:r>
              <a:rPr lang="en-US" dirty="0"/>
              <a:t>Request H-1B start date of October 1st.</a:t>
            </a:r>
          </a:p>
          <a:p>
            <a:r>
              <a:rPr lang="en-US" dirty="0"/>
              <a:t>Cap Gap extension, with work permission, to September 30. But,  terminated if H-1B is denied.</a:t>
            </a:r>
          </a:p>
          <a:p>
            <a:pPr marL="365760" lvl="1" indent="-256032">
              <a:spcBef>
                <a:spcPts val="400"/>
              </a:spcBef>
              <a:buSzPct val="68000"/>
              <a:buFont typeface="Wingdings 3"/>
              <a:buChar char=""/>
            </a:pPr>
            <a:r>
              <a:rPr lang="en-US" sz="2700" dirty="0"/>
              <a:t>Ask your International Student Office for its specific procedures. </a:t>
            </a:r>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3354161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lvl="0"/>
            <a:r>
              <a:rPr lang="en-US" dirty="0"/>
              <a:t>Layoffs, Quitting</a:t>
            </a:r>
          </a:p>
          <a:p>
            <a:pPr lvl="1"/>
            <a:r>
              <a:rPr lang="en-US" dirty="0"/>
              <a:t>To stay in valid status, you must apply for another visa status (e.g. back to F-1, or obtain another H-1B) before you quit or get laid off.</a:t>
            </a:r>
          </a:p>
          <a:p>
            <a:pPr lvl="1"/>
            <a:r>
              <a:rPr lang="en-US" dirty="0"/>
              <a:t>The application does not need to have been approved before you are laid off or quit.  </a:t>
            </a:r>
          </a:p>
          <a:p>
            <a:pPr lvl="1"/>
            <a:r>
              <a:rPr lang="en-US" dirty="0"/>
              <a:t>If you are fired or get laid off, and you have not applied for another status, you are out of status (Illegal) the next day.</a:t>
            </a:r>
          </a:p>
          <a:p>
            <a:pPr marL="393192" lvl="1" indent="0" algn="ctr">
              <a:buNone/>
            </a:pPr>
            <a:r>
              <a:rPr lang="en-US" b="1" u="sng" dirty="0"/>
              <a:t>THERE IS A 60 DAY GRACE PERIOD</a:t>
            </a:r>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562368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CIS filing fee for private employer or government positions where employer has 25 or more employees is $2,460.00. </a:t>
            </a:r>
          </a:p>
          <a:p>
            <a:pPr lvl="1"/>
            <a:r>
              <a:rPr lang="en-US" dirty="0"/>
              <a:t>i.e. basic filing fee of $460.00, $1,500.00 training fee, $500.00 anti-fraud police fee.</a:t>
            </a:r>
          </a:p>
          <a:p>
            <a:pPr lvl="0"/>
            <a:r>
              <a:rPr lang="en-US" dirty="0"/>
              <a:t>CIS filing fee for private employer or government positions where employer has between 1-24 employees is $1,710.00. </a:t>
            </a:r>
          </a:p>
          <a:p>
            <a:pPr lvl="1"/>
            <a:r>
              <a:rPr lang="en-US" dirty="0"/>
              <a:t>i.e. basic filing fee of $460.00, $750.00 training fee, $500.00 anti-fraud police fee.</a:t>
            </a:r>
          </a:p>
        </p:txBody>
      </p:sp>
      <p:sp>
        <p:nvSpPr>
          <p:cNvPr id="3" name="Title 2"/>
          <p:cNvSpPr>
            <a:spLocks noGrp="1"/>
          </p:cNvSpPr>
          <p:nvPr>
            <p:ph type="title"/>
          </p:nvPr>
        </p:nvSpPr>
        <p:spPr/>
        <p:txBody>
          <a:bodyPr/>
          <a:lstStyle/>
          <a:p>
            <a:pPr algn="ctr"/>
            <a:r>
              <a:rPr lang="en-US" dirty="0"/>
              <a:t>H-1B Filing Fees</a:t>
            </a:r>
          </a:p>
        </p:txBody>
      </p:sp>
    </p:spTree>
    <p:extLst>
      <p:ext uri="{BB962C8B-B14F-4D97-AF65-F5344CB8AC3E}">
        <p14:creationId xmlns:p14="http://schemas.microsoft.com/office/powerpoint/2010/main" val="3329519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a:t>With Premium Processing for either, add $2,500.00.</a:t>
            </a:r>
          </a:p>
          <a:p>
            <a:r>
              <a:rPr lang="en-US" dirty="0"/>
              <a:t>Academic employers and non-profit research organizations are exempt from the training fee.</a:t>
            </a:r>
          </a:p>
          <a:p>
            <a:pPr marL="109728" indent="0">
              <a:buNone/>
            </a:pPr>
            <a:r>
              <a:rPr lang="en-US" dirty="0"/>
              <a:t> </a:t>
            </a:r>
          </a:p>
        </p:txBody>
      </p:sp>
      <p:sp>
        <p:nvSpPr>
          <p:cNvPr id="3" name="Title 2"/>
          <p:cNvSpPr>
            <a:spLocks noGrp="1"/>
          </p:cNvSpPr>
          <p:nvPr>
            <p:ph type="title"/>
          </p:nvPr>
        </p:nvSpPr>
        <p:spPr/>
        <p:txBody>
          <a:bodyPr/>
          <a:lstStyle/>
          <a:p>
            <a:pPr algn="ctr"/>
            <a:r>
              <a:rPr lang="en-US" dirty="0"/>
              <a:t>H-1B Filing Fees</a:t>
            </a:r>
          </a:p>
        </p:txBody>
      </p:sp>
    </p:spTree>
    <p:extLst>
      <p:ext uri="{BB962C8B-B14F-4D97-AF65-F5344CB8AC3E}">
        <p14:creationId xmlns:p14="http://schemas.microsoft.com/office/powerpoint/2010/main" val="60987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t">
            <a:normAutofit/>
          </a:bodyPr>
          <a:lstStyle/>
          <a:p>
            <a:pPr marL="109728" indent="0" algn="ctr">
              <a:buNone/>
            </a:pPr>
            <a:r>
              <a:rPr lang="en-US" sz="3200" b="1" u="sng" dirty="0"/>
              <a:t>H1b1 for Singapore and Chile</a:t>
            </a:r>
          </a:p>
          <a:p>
            <a:pPr marL="109728" indent="0" algn="ctr">
              <a:buNone/>
            </a:pPr>
            <a:endParaRPr lang="en-US" sz="3200" b="1" u="sng" dirty="0"/>
          </a:p>
          <a:p>
            <a:pPr lvl="0"/>
            <a:r>
              <a:rPr lang="en-US" dirty="0"/>
              <a:t>Same eligibility requirements as for H-1B. </a:t>
            </a:r>
          </a:p>
          <a:p>
            <a:pPr lvl="0"/>
            <a:endParaRPr lang="en-US" dirty="0"/>
          </a:p>
          <a:p>
            <a:r>
              <a:rPr lang="en-US" dirty="0"/>
              <a:t>1,400 H1b1 visas for Chileans and 5,400 for Singaporeans available each fiscal year. </a:t>
            </a:r>
          </a:p>
          <a:p>
            <a:endParaRPr lang="en-US" dirty="0"/>
          </a:p>
          <a:p>
            <a:r>
              <a:rPr lang="en-US" dirty="0"/>
              <a:t>May apply directly at a U.S. consulate or for a change of status with USCIS.</a:t>
            </a:r>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1030032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ctr">
              <a:buNone/>
            </a:pPr>
            <a:r>
              <a:rPr lang="en-US" sz="3200" b="1" u="sng" dirty="0"/>
              <a:t>H1b1 for Singapore and Chile</a:t>
            </a:r>
          </a:p>
          <a:p>
            <a:pPr lvl="0"/>
            <a:endParaRPr lang="en-US" sz="2800" dirty="0"/>
          </a:p>
          <a:p>
            <a:pPr lvl="0"/>
            <a:r>
              <a:rPr lang="en-US" sz="2800" dirty="0"/>
              <a:t>Unlike the H-1B for other countries, must establish coming  temporarily and after completion of work assignment will depart the U.S. Thus Section 214b of the law applies, which is the section of the law that also makes it difficult for people applying for F &amp; J visas. To avoid this potential problem may request an H-1 from the general quota, if available.</a:t>
            </a:r>
          </a:p>
          <a:p>
            <a:pPr marL="109728" lvl="0" indent="0">
              <a:buNone/>
            </a:pPr>
            <a:endParaRPr lang="en-US" sz="3200" dirty="0"/>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1461722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ctr">
              <a:buNone/>
            </a:pPr>
            <a:r>
              <a:rPr lang="en-US" sz="3200" b="1" u="sng" dirty="0"/>
              <a:t>H1b1 for Singapore and Chile</a:t>
            </a:r>
          </a:p>
          <a:p>
            <a:pPr marL="109728" indent="0" algn="ctr">
              <a:buNone/>
            </a:pPr>
            <a:endParaRPr lang="en-US" sz="3200" b="1" u="sng" dirty="0"/>
          </a:p>
          <a:p>
            <a:pPr lvl="0"/>
            <a:r>
              <a:rPr lang="en-US" dirty="0"/>
              <a:t>Exempt from $500.00 anti-fraud police fee, but other filing fees apply.</a:t>
            </a:r>
          </a:p>
          <a:p>
            <a:pPr lvl="0"/>
            <a:endParaRPr lang="en-US" dirty="0"/>
          </a:p>
          <a:p>
            <a:pPr lvl="0"/>
            <a:r>
              <a:rPr lang="en-US" dirty="0"/>
              <a:t>Premium Processing is </a:t>
            </a:r>
            <a:r>
              <a:rPr lang="en-US" u="sng" dirty="0"/>
              <a:t>Not</a:t>
            </a:r>
            <a:r>
              <a:rPr lang="en-US" dirty="0"/>
              <a:t> available.</a:t>
            </a:r>
          </a:p>
          <a:p>
            <a:pPr lvl="0"/>
            <a:endParaRPr lang="en-US" dirty="0"/>
          </a:p>
          <a:p>
            <a:pPr lvl="0"/>
            <a:r>
              <a:rPr lang="en-US" dirty="0"/>
              <a:t>Must pay at least the prevailing wage and have the Labor Condition Application </a:t>
            </a:r>
            <a:r>
              <a:rPr lang="en-US"/>
              <a:t>(LCA) form </a:t>
            </a:r>
            <a:r>
              <a:rPr lang="en-US" dirty="0"/>
              <a:t>9035 approved.</a:t>
            </a:r>
          </a:p>
          <a:p>
            <a:pPr marL="109728" indent="0">
              <a:buNone/>
            </a:pPr>
            <a:endParaRPr lang="en-US" dirty="0"/>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1440702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lvl="0"/>
            <a:r>
              <a:rPr lang="en-US" dirty="0"/>
              <a:t>May apply at a U.S. Consulate for the E-3 without first applying with CIS or can apply for change of visa status by filing with the CIS office in St. Albans, Vermont. </a:t>
            </a:r>
          </a:p>
          <a:p>
            <a:pPr lvl="0"/>
            <a:r>
              <a:rPr lang="en-US" dirty="0"/>
              <a:t>10,800 E-3 visas available each fiscal year. </a:t>
            </a:r>
          </a:p>
          <a:p>
            <a:r>
              <a:rPr lang="en-US" dirty="0"/>
              <a:t>Same eligibility requirements as H-1B including approved Labor Condition Application (LCA). </a:t>
            </a:r>
          </a:p>
        </p:txBody>
      </p:sp>
      <p:sp>
        <p:nvSpPr>
          <p:cNvPr id="3" name="Title 2"/>
          <p:cNvSpPr>
            <a:spLocks noGrp="1"/>
          </p:cNvSpPr>
          <p:nvPr>
            <p:ph type="title"/>
          </p:nvPr>
        </p:nvSpPr>
        <p:spPr/>
        <p:txBody>
          <a:bodyPr/>
          <a:lstStyle/>
          <a:p>
            <a:r>
              <a:rPr lang="en-US" u="sng" dirty="0">
                <a:effectLst/>
              </a:rPr>
              <a:t>E-3 Visa for Australian Citizens</a:t>
            </a:r>
            <a:endParaRPr lang="en-US" dirty="0"/>
          </a:p>
        </p:txBody>
      </p:sp>
    </p:spTree>
    <p:extLst>
      <p:ext uri="{BB962C8B-B14F-4D97-AF65-F5344CB8AC3E}">
        <p14:creationId xmlns:p14="http://schemas.microsoft.com/office/powerpoint/2010/main" val="3882538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lvl="0"/>
            <a:r>
              <a:rPr lang="en-US" dirty="0"/>
              <a:t>Unlike the H-1B for other countries, must establish coming  temporarily and after completion of the work assignment will depart the U.S. Thus Section 214b of the law applies, which is the section of the law that also makes it difficult for people applying for F &amp; J visas. To avoid this potential problem may request an H-1 from the quota of 65,000, if available.</a:t>
            </a:r>
          </a:p>
        </p:txBody>
      </p:sp>
      <p:sp>
        <p:nvSpPr>
          <p:cNvPr id="3" name="Title 2"/>
          <p:cNvSpPr>
            <a:spLocks noGrp="1"/>
          </p:cNvSpPr>
          <p:nvPr>
            <p:ph type="title"/>
          </p:nvPr>
        </p:nvSpPr>
        <p:spPr/>
        <p:txBody>
          <a:bodyPr/>
          <a:lstStyle/>
          <a:p>
            <a:r>
              <a:rPr lang="en-US" u="sng" dirty="0">
                <a:effectLst/>
              </a:rPr>
              <a:t>E-3 Visa for Australian Citizens</a:t>
            </a:r>
            <a:endParaRPr lang="en-US" dirty="0"/>
          </a:p>
        </p:txBody>
      </p:sp>
    </p:spTree>
    <p:extLst>
      <p:ext uri="{BB962C8B-B14F-4D97-AF65-F5344CB8AC3E}">
        <p14:creationId xmlns:p14="http://schemas.microsoft.com/office/powerpoint/2010/main" val="4238212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4953000"/>
          </a:xfrm>
        </p:spPr>
        <p:txBody>
          <a:bodyPr anchor="ctr">
            <a:normAutofit/>
          </a:bodyPr>
          <a:lstStyle/>
          <a:p>
            <a:pPr algn="ctr"/>
            <a:r>
              <a:rPr lang="en-US" sz="5300" dirty="0"/>
              <a:t> Work Visa Options and Green Cards</a:t>
            </a:r>
            <a:endParaRPr lang="en-US" dirty="0"/>
          </a:p>
        </p:txBody>
      </p:sp>
    </p:spTree>
    <p:extLst>
      <p:ext uri="{BB962C8B-B14F-4D97-AF65-F5344CB8AC3E}">
        <p14:creationId xmlns:p14="http://schemas.microsoft.com/office/powerpoint/2010/main" val="198353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lvl="0"/>
            <a:r>
              <a:rPr lang="en-US" dirty="0"/>
              <a:t>Spouse of E-3 may be granted employment authorization. </a:t>
            </a:r>
          </a:p>
          <a:p>
            <a:pPr lvl="0"/>
            <a:r>
              <a:rPr lang="en-US" dirty="0"/>
              <a:t>E-3 may be granted in two-year increments indefinitely but beware of 214b rules. </a:t>
            </a:r>
          </a:p>
          <a:p>
            <a:pPr lvl="0"/>
            <a:r>
              <a:rPr lang="en-US" dirty="0"/>
              <a:t>Exempt from both the $500.00 anti-fraud fee and Department of Labor training fee.</a:t>
            </a:r>
          </a:p>
          <a:p>
            <a:pPr lvl="0"/>
            <a:r>
              <a:rPr lang="en-US" dirty="0"/>
              <a:t>Premium Processing is available.</a:t>
            </a:r>
          </a:p>
          <a:p>
            <a:endParaRPr lang="en-US" dirty="0"/>
          </a:p>
        </p:txBody>
      </p:sp>
      <p:sp>
        <p:nvSpPr>
          <p:cNvPr id="3" name="Title 2"/>
          <p:cNvSpPr>
            <a:spLocks noGrp="1"/>
          </p:cNvSpPr>
          <p:nvPr>
            <p:ph type="title"/>
          </p:nvPr>
        </p:nvSpPr>
        <p:spPr/>
        <p:txBody>
          <a:bodyPr/>
          <a:lstStyle/>
          <a:p>
            <a:r>
              <a:rPr lang="en-US" u="sng" dirty="0">
                <a:effectLst/>
              </a:rPr>
              <a:t>E-3 Visa for Australian Citizens</a:t>
            </a:r>
            <a:endParaRPr lang="en-US" dirty="0"/>
          </a:p>
        </p:txBody>
      </p:sp>
    </p:spTree>
    <p:extLst>
      <p:ext uri="{BB962C8B-B14F-4D97-AF65-F5344CB8AC3E}">
        <p14:creationId xmlns:p14="http://schemas.microsoft.com/office/powerpoint/2010/main" val="3072155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Eligibility requirements: </a:t>
            </a:r>
          </a:p>
          <a:p>
            <a:pPr lvl="1"/>
            <a:r>
              <a:rPr lang="en-US" dirty="0"/>
              <a:t>Profession on the NAFTA list (E.g. accountant, architect, engineer, graphic designer, research assistant, nurse, scientist, teacher, management consultant) </a:t>
            </a:r>
          </a:p>
          <a:p>
            <a:pPr lvl="1"/>
            <a:r>
              <a:rPr lang="en-US" dirty="0"/>
              <a:t>Letter of employment </a:t>
            </a:r>
          </a:p>
          <a:p>
            <a:pPr lvl="1"/>
            <a:r>
              <a:rPr lang="en-US" dirty="0"/>
              <a:t>Mexico: apply directly at U.S. Consulate with TN documents for visa issuance</a:t>
            </a:r>
          </a:p>
          <a:p>
            <a:pPr lvl="1"/>
            <a:r>
              <a:rPr lang="en-US" dirty="0"/>
              <a:t>Canada: does not require visa; present TN documents at Border or airport  </a:t>
            </a:r>
          </a:p>
        </p:txBody>
      </p:sp>
      <p:sp>
        <p:nvSpPr>
          <p:cNvPr id="3" name="Title 2"/>
          <p:cNvSpPr>
            <a:spLocks noGrp="1"/>
          </p:cNvSpPr>
          <p:nvPr>
            <p:ph type="title"/>
          </p:nvPr>
        </p:nvSpPr>
        <p:spPr>
          <a:xfrm>
            <a:off x="457200" y="76200"/>
            <a:ext cx="8229600" cy="1828800"/>
          </a:xfrm>
        </p:spPr>
        <p:txBody>
          <a:bodyPr>
            <a:normAutofit fontScale="90000"/>
          </a:bodyPr>
          <a:lstStyle/>
          <a:p>
            <a:r>
              <a:rPr lang="en-US" dirty="0"/>
              <a:t>		</a:t>
            </a:r>
            <a:r>
              <a:rPr lang="en-US" sz="4400" dirty="0"/>
              <a:t>TN Work Visas </a:t>
            </a:r>
            <a:br>
              <a:rPr lang="en-US" sz="4400" dirty="0"/>
            </a:br>
            <a:r>
              <a:rPr lang="en-US" sz="4400" dirty="0"/>
              <a:t> 		</a:t>
            </a:r>
            <a:r>
              <a:rPr lang="en-US" sz="3200" u="sng" dirty="0"/>
              <a:t>TN for Mexico &amp; Canada</a:t>
            </a:r>
            <a:br>
              <a:rPr lang="en-US" dirty="0"/>
            </a:br>
            <a:endParaRPr lang="en-US" dirty="0"/>
          </a:p>
        </p:txBody>
      </p:sp>
    </p:spTree>
    <p:extLst>
      <p:ext uri="{BB962C8B-B14F-4D97-AF65-F5344CB8AC3E}">
        <p14:creationId xmlns:p14="http://schemas.microsoft.com/office/powerpoint/2010/main" val="1675331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Employer files on behalf of worker</a:t>
            </a:r>
          </a:p>
          <a:p>
            <a:pPr marL="109728" indent="0">
              <a:buNone/>
            </a:pPr>
            <a:endParaRPr lang="en-US" dirty="0"/>
          </a:p>
          <a:p>
            <a:r>
              <a:rPr lang="en-US" dirty="0"/>
              <a:t>Very high legal standard so O-1 used when H1b time has been used or person is in J visa status and still subject to the two year home residency requirement. </a:t>
            </a:r>
          </a:p>
          <a:p>
            <a:endParaRPr lang="en-US" dirty="0"/>
          </a:p>
          <a:p>
            <a:r>
              <a:rPr lang="en-US" dirty="0"/>
              <a:t>Reserved for only the very finest in the world in the field. Must be a scientist of “extraordinary ability”. </a:t>
            </a:r>
          </a:p>
          <a:p>
            <a:endParaRPr lang="en-US" dirty="0"/>
          </a:p>
          <a:p>
            <a:r>
              <a:rPr lang="en-US" dirty="0"/>
              <a:t>If qualify for the O-1 might also qualify for the EB 1 extraordinary ability green card category. But, this type of green card application (i.e. </a:t>
            </a:r>
            <a:r>
              <a:rPr lang="en-US"/>
              <a:t>EB 1) does </a:t>
            </a:r>
            <a:r>
              <a:rPr lang="en-US" dirty="0"/>
              <a:t>not require that you have an employer. </a:t>
            </a:r>
          </a:p>
        </p:txBody>
      </p:sp>
      <p:sp>
        <p:nvSpPr>
          <p:cNvPr id="3" name="Title 2"/>
          <p:cNvSpPr>
            <a:spLocks noGrp="1"/>
          </p:cNvSpPr>
          <p:nvPr>
            <p:ph type="title"/>
          </p:nvPr>
        </p:nvSpPr>
        <p:spPr/>
        <p:txBody>
          <a:bodyPr/>
          <a:lstStyle/>
          <a:p>
            <a:r>
              <a:rPr lang="en-US" dirty="0"/>
              <a:t>		O-1 Work Visas</a:t>
            </a:r>
          </a:p>
        </p:txBody>
      </p:sp>
    </p:spTree>
    <p:extLst>
      <p:ext uri="{BB962C8B-B14F-4D97-AF65-F5344CB8AC3E}">
        <p14:creationId xmlns:p14="http://schemas.microsoft.com/office/powerpoint/2010/main" val="421897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Must be a national of a country with a special treaty with the U.S.</a:t>
            </a:r>
          </a:p>
          <a:p>
            <a:r>
              <a:rPr lang="en-US" dirty="0"/>
              <a:t>At least 50% of the business is owned by nationals of your treaty country. </a:t>
            </a:r>
          </a:p>
          <a:p>
            <a:r>
              <a:rPr lang="en-US" dirty="0"/>
              <a:t>Treaties with 69 countries</a:t>
            </a:r>
          </a:p>
          <a:p>
            <a:r>
              <a:rPr lang="en-US" dirty="0"/>
              <a:t>Your job must be as an executive, manager or person with specialized knowledge</a:t>
            </a:r>
          </a:p>
          <a:p>
            <a:endParaRPr lang="en-US" dirty="0"/>
          </a:p>
          <a:p>
            <a:r>
              <a:rPr lang="en-US" dirty="0"/>
              <a:t>Treaty Trader E-1company is engaged in a “substantial amount” of trade between the U.S. and the country of which you are a national.</a:t>
            </a:r>
          </a:p>
          <a:p>
            <a:endParaRPr lang="en-US" dirty="0"/>
          </a:p>
          <a:p>
            <a:r>
              <a:rPr lang="en-US" dirty="0"/>
              <a:t>Treaty Investor E-2 investment must be “substantial”.</a:t>
            </a:r>
          </a:p>
        </p:txBody>
      </p:sp>
      <p:sp>
        <p:nvSpPr>
          <p:cNvPr id="3" name="Title 2"/>
          <p:cNvSpPr>
            <a:spLocks noGrp="1"/>
          </p:cNvSpPr>
          <p:nvPr>
            <p:ph type="title"/>
          </p:nvPr>
        </p:nvSpPr>
        <p:spPr/>
        <p:txBody>
          <a:bodyPr>
            <a:normAutofit/>
          </a:bodyPr>
          <a:lstStyle/>
          <a:p>
            <a:r>
              <a:rPr lang="en-US" sz="4000" dirty="0"/>
              <a:t>E-1 and E-2 Visas</a:t>
            </a:r>
          </a:p>
        </p:txBody>
      </p:sp>
    </p:spTree>
    <p:extLst>
      <p:ext uri="{BB962C8B-B14F-4D97-AF65-F5344CB8AC3E}">
        <p14:creationId xmlns:p14="http://schemas.microsoft.com/office/powerpoint/2010/main" val="2309176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When do you need to start planning to apply for permanent residence?</a:t>
            </a:r>
          </a:p>
          <a:p>
            <a:endParaRPr lang="en-US" dirty="0"/>
          </a:p>
          <a:p>
            <a:r>
              <a:rPr lang="en-US" dirty="0"/>
              <a:t>How long does it take from the time of the filing to Greencard</a:t>
            </a:r>
          </a:p>
          <a:p>
            <a:endParaRPr lang="en-US" dirty="0"/>
          </a:p>
          <a:p>
            <a:r>
              <a:rPr lang="en-US" dirty="0"/>
              <a:t>Can I apply for a Greencard while still enrolled in school. What about as a Postdoc or Research Assistant?</a:t>
            </a:r>
          </a:p>
        </p:txBody>
      </p:sp>
      <p:sp>
        <p:nvSpPr>
          <p:cNvPr id="3" name="Title 2"/>
          <p:cNvSpPr>
            <a:spLocks noGrp="1"/>
          </p:cNvSpPr>
          <p:nvPr>
            <p:ph type="title"/>
          </p:nvPr>
        </p:nvSpPr>
        <p:spPr/>
        <p:txBody>
          <a:bodyPr>
            <a:normAutofit fontScale="90000"/>
          </a:bodyPr>
          <a:lstStyle/>
          <a:p>
            <a:r>
              <a:rPr lang="en-US" dirty="0"/>
              <a:t>Transition to Permanent Residence</a:t>
            </a:r>
          </a:p>
        </p:txBody>
      </p:sp>
    </p:spTree>
    <p:extLst>
      <p:ext uri="{BB962C8B-B14F-4D97-AF65-F5344CB8AC3E}">
        <p14:creationId xmlns:p14="http://schemas.microsoft.com/office/powerpoint/2010/main" val="2130752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a:t>Normally apply during H-1B visa period. Might also be possible during the F-1 Stem 3 year period of OPT</a:t>
            </a:r>
          </a:p>
          <a:p>
            <a:endParaRPr lang="en-US" dirty="0"/>
          </a:p>
          <a:p>
            <a:r>
              <a:rPr lang="en-US" dirty="0"/>
              <a:t>Greencards require a full-time job.</a:t>
            </a:r>
          </a:p>
          <a:p>
            <a:endParaRPr lang="en-US" dirty="0"/>
          </a:p>
          <a:p>
            <a:r>
              <a:rPr lang="en-US" dirty="0"/>
              <a:t>Easy to obtain Labor Certification for full-time “permanent” faculty positions. </a:t>
            </a:r>
          </a:p>
        </p:txBody>
      </p:sp>
      <p:sp>
        <p:nvSpPr>
          <p:cNvPr id="3" name="Title 2"/>
          <p:cNvSpPr>
            <a:spLocks noGrp="1"/>
          </p:cNvSpPr>
          <p:nvPr>
            <p:ph type="title"/>
          </p:nvPr>
        </p:nvSpPr>
        <p:spPr/>
        <p:txBody>
          <a:bodyPr>
            <a:normAutofit fontScale="90000"/>
          </a:bodyPr>
          <a:lstStyle/>
          <a:p>
            <a:pPr algn="ctr"/>
            <a:r>
              <a:rPr lang="en-US" dirty="0"/>
              <a:t>Employer Sponsored Greencards</a:t>
            </a:r>
          </a:p>
        </p:txBody>
      </p:sp>
    </p:spTree>
    <p:extLst>
      <p:ext uri="{BB962C8B-B14F-4D97-AF65-F5344CB8AC3E}">
        <p14:creationId xmlns:p14="http://schemas.microsoft.com/office/powerpoint/2010/main" val="3695834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i="1" dirty="0"/>
              <a:t>Professionals Possessing a Bachelor’s or Advanced Degree (or equivalent)</a:t>
            </a:r>
            <a:r>
              <a:rPr lang="en-US" dirty="0"/>
              <a:t> </a:t>
            </a:r>
            <a:r>
              <a:rPr lang="en-US" b="1" i="1" dirty="0"/>
              <a:t>or Individuals of Exceptional Ability in the Sciences, Arts,</a:t>
            </a:r>
            <a:r>
              <a:rPr lang="en-US" dirty="0"/>
              <a:t> </a:t>
            </a:r>
            <a:r>
              <a:rPr lang="en-US" b="1" i="1" dirty="0"/>
              <a:t>or Business.</a:t>
            </a:r>
            <a:r>
              <a:rPr lang="en-US" b="1" dirty="0"/>
              <a:t> </a:t>
            </a:r>
          </a:p>
          <a:p>
            <a:r>
              <a:rPr lang="en-US" dirty="0"/>
              <a:t>(</a:t>
            </a:r>
            <a:r>
              <a:rPr lang="en-US" u="sng" dirty="0"/>
              <a:t>At least 40,000</a:t>
            </a:r>
            <a:r>
              <a:rPr lang="en-US" dirty="0"/>
              <a:t> visas annually) </a:t>
            </a:r>
          </a:p>
          <a:p>
            <a:r>
              <a:rPr lang="en-US" dirty="0"/>
              <a:t>Individuals applying in this category must first obtain a Labor Certification.</a:t>
            </a:r>
          </a:p>
          <a:p>
            <a:endParaRPr lang="en-US" dirty="0"/>
          </a:p>
          <a:p>
            <a:pPr lvl="1"/>
            <a:r>
              <a:rPr lang="en-US" u="sng" dirty="0"/>
              <a:t>Labor Certification</a:t>
            </a:r>
            <a:r>
              <a:rPr lang="en-US" dirty="0"/>
              <a:t>: a determination by the US Department of Labor that no American worker could be found for the job after a recently completed recruitment.  NON FACULTY.</a:t>
            </a:r>
          </a:p>
          <a:p>
            <a:pPr lvl="1"/>
            <a:endParaRPr lang="en-US" dirty="0"/>
          </a:p>
          <a:p>
            <a:pPr lvl="1"/>
            <a:r>
              <a:rPr lang="en-US" dirty="0"/>
              <a:t>But, fulltime faculty at a college or university must only show that the person was chosen as the “most qualified” of the applicants in order to be granted the labor certification from the Department of Labor. The application must be submitted within 18 months of “date of selection”. </a:t>
            </a:r>
          </a:p>
          <a:p>
            <a:pPr lvl="1"/>
            <a:endParaRPr lang="en-US" dirty="0"/>
          </a:p>
          <a:p>
            <a:endParaRPr lang="en-US" dirty="0"/>
          </a:p>
        </p:txBody>
      </p:sp>
      <p:sp>
        <p:nvSpPr>
          <p:cNvPr id="3" name="Title 2"/>
          <p:cNvSpPr>
            <a:spLocks noGrp="1"/>
          </p:cNvSpPr>
          <p:nvPr>
            <p:ph type="title"/>
          </p:nvPr>
        </p:nvSpPr>
        <p:spPr/>
        <p:txBody>
          <a:bodyPr>
            <a:normAutofit fontScale="90000"/>
          </a:bodyPr>
          <a:lstStyle/>
          <a:p>
            <a:r>
              <a:rPr lang="en-US" dirty="0"/>
              <a:t>Employer Sponsored Greencards</a:t>
            </a:r>
          </a:p>
        </p:txBody>
      </p:sp>
    </p:spTree>
    <p:extLst>
      <p:ext uri="{BB962C8B-B14F-4D97-AF65-F5344CB8AC3E}">
        <p14:creationId xmlns:p14="http://schemas.microsoft.com/office/powerpoint/2010/main" val="3932338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en-US" u="sng" dirty="0"/>
              <a:t>National Interest Greencard</a:t>
            </a:r>
          </a:p>
          <a:p>
            <a:r>
              <a:rPr lang="en-US" dirty="0"/>
              <a:t>National Interest Greencard is a path to permanent residence for highly qualified professionals whose work is in the National Interest of the United States.</a:t>
            </a:r>
          </a:p>
          <a:p>
            <a:r>
              <a:rPr lang="en-US" dirty="0"/>
              <a:t>You don’t need to be sponsored by an employer to obtain the National Interest Greencard. You can sponsor yourself.</a:t>
            </a:r>
          </a:p>
          <a:p>
            <a:r>
              <a:rPr lang="en-US" dirty="0"/>
              <a:t>You don’t need a Labor Certification for a National Interest Greencard.</a:t>
            </a:r>
          </a:p>
          <a:p>
            <a:endParaRPr lang="en-US" dirty="0"/>
          </a:p>
        </p:txBody>
      </p:sp>
      <p:sp>
        <p:nvSpPr>
          <p:cNvPr id="3" name="Title 2"/>
          <p:cNvSpPr>
            <a:spLocks noGrp="1"/>
          </p:cNvSpPr>
          <p:nvPr>
            <p:ph type="title"/>
          </p:nvPr>
        </p:nvSpPr>
        <p:spPr/>
        <p:txBody>
          <a:bodyPr/>
          <a:lstStyle/>
          <a:p>
            <a:pPr algn="ctr"/>
            <a:r>
              <a:rPr lang="en-US" sz="4000" dirty="0"/>
              <a:t>Self Sponsored Greencards</a:t>
            </a:r>
            <a:endParaRPr lang="en-US" dirty="0"/>
          </a:p>
        </p:txBody>
      </p:sp>
    </p:spTree>
    <p:extLst>
      <p:ext uri="{BB962C8B-B14F-4D97-AF65-F5344CB8AC3E}">
        <p14:creationId xmlns:p14="http://schemas.microsoft.com/office/powerpoint/2010/main" val="1137319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To qualify for the National Interest Greencard, the applicant must demonstrate:</a:t>
            </a:r>
          </a:p>
          <a:p>
            <a:pPr lvl="1"/>
            <a:r>
              <a:rPr lang="en-US" dirty="0"/>
              <a:t> (1) that he or she is working in a field of substantial national importance.</a:t>
            </a:r>
          </a:p>
          <a:p>
            <a:pPr lvl="1"/>
            <a:r>
              <a:rPr lang="en-US" dirty="0"/>
              <a:t>(2) the promised benefits of his or her work are national in scope.</a:t>
            </a:r>
          </a:p>
          <a:p>
            <a:pPr lvl="1"/>
            <a:r>
              <a:rPr lang="en-US" dirty="0"/>
              <a:t>(3) </a:t>
            </a:r>
            <a:r>
              <a:rPr lang="en-US" u="sng" dirty="0"/>
              <a:t>the applicant, by virtue of his or her personal accomplishments in the field can better serve the National Interest than a U.S. worker with the same qualifications</a:t>
            </a:r>
            <a:r>
              <a:rPr lang="en-US" dirty="0"/>
              <a:t>. </a:t>
            </a:r>
          </a:p>
          <a:p>
            <a:endParaRPr lang="en-US" dirty="0"/>
          </a:p>
          <a:p>
            <a:endParaRPr lang="en-US" dirty="0"/>
          </a:p>
          <a:p>
            <a:endParaRPr lang="en-US" dirty="0"/>
          </a:p>
        </p:txBody>
      </p:sp>
      <p:sp>
        <p:nvSpPr>
          <p:cNvPr id="3" name="Title 2"/>
          <p:cNvSpPr>
            <a:spLocks noGrp="1"/>
          </p:cNvSpPr>
          <p:nvPr>
            <p:ph type="title"/>
          </p:nvPr>
        </p:nvSpPr>
        <p:spPr/>
        <p:txBody>
          <a:bodyPr>
            <a:normAutofit fontScale="90000"/>
          </a:bodyPr>
          <a:lstStyle/>
          <a:p>
            <a:br>
              <a:rPr lang="en-US" sz="4000" dirty="0"/>
            </a:br>
            <a:r>
              <a:rPr lang="en-US" sz="4000" dirty="0"/>
              <a:t>	Self Sponsored Greencards</a:t>
            </a:r>
            <a:br>
              <a:rPr lang="en-US" sz="4000" dirty="0"/>
            </a:br>
            <a:r>
              <a:rPr lang="en-US" sz="4000" dirty="0"/>
              <a:t>		</a:t>
            </a:r>
            <a:r>
              <a:rPr lang="en-US" sz="2700" u="sng" dirty="0"/>
              <a:t>National Interest Greencard</a:t>
            </a:r>
            <a:br>
              <a:rPr lang="en-US" dirty="0"/>
            </a:br>
            <a:endParaRPr lang="en-US" dirty="0"/>
          </a:p>
        </p:txBody>
      </p:sp>
    </p:spTree>
    <p:extLst>
      <p:ext uri="{BB962C8B-B14F-4D97-AF65-F5344CB8AC3E}">
        <p14:creationId xmlns:p14="http://schemas.microsoft.com/office/powerpoint/2010/main" val="2240943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marL="365760" lvl="2" indent="-256032">
              <a:spcBef>
                <a:spcPts val="400"/>
              </a:spcBef>
              <a:buClr>
                <a:schemeClr val="accent1"/>
              </a:buClr>
              <a:buSzPct val="68000"/>
              <a:buFont typeface="Wingdings 3"/>
              <a:buChar char=""/>
            </a:pPr>
            <a:r>
              <a:rPr lang="en-US" sz="2800" dirty="0"/>
              <a:t>You must show you serve the NATIONAL INTEREST</a:t>
            </a:r>
          </a:p>
          <a:p>
            <a:pPr marL="649224" lvl="3" indent="-256032">
              <a:spcBef>
                <a:spcPts val="400"/>
              </a:spcBef>
              <a:buClr>
                <a:schemeClr val="accent1"/>
              </a:buClr>
              <a:buSzPct val="68000"/>
              <a:buFont typeface="Wingdings 3"/>
              <a:buChar char=""/>
            </a:pPr>
            <a:r>
              <a:rPr lang="en-US" sz="2300" dirty="0"/>
              <a:t>Ex: Nanotechnology is considered very important for the future. If you are a recognized expert in nanotechnology, you could sponsor yourself for a National Interest Greencard.</a:t>
            </a:r>
          </a:p>
          <a:p>
            <a:r>
              <a:rPr lang="en-US" dirty="0"/>
              <a:t>You must show that your work has influenced your WHOLE field</a:t>
            </a:r>
          </a:p>
          <a:p>
            <a:pPr lvl="1"/>
            <a:r>
              <a:rPr lang="en-US" dirty="0"/>
              <a:t>Ex: You developed a computer chip that made artificial vision possible.</a:t>
            </a:r>
          </a:p>
        </p:txBody>
      </p:sp>
      <p:sp>
        <p:nvSpPr>
          <p:cNvPr id="3" name="Title 2"/>
          <p:cNvSpPr>
            <a:spLocks noGrp="1"/>
          </p:cNvSpPr>
          <p:nvPr>
            <p:ph type="title"/>
          </p:nvPr>
        </p:nvSpPr>
        <p:spPr/>
        <p:txBody>
          <a:bodyPr>
            <a:normAutofit/>
          </a:bodyPr>
          <a:lstStyle/>
          <a:p>
            <a:pPr algn="ctr"/>
            <a:r>
              <a:rPr lang="en-US" sz="4400" dirty="0"/>
              <a:t>Self Sponsored Greencard</a:t>
            </a:r>
            <a:endParaRPr lang="en-US" dirty="0"/>
          </a:p>
        </p:txBody>
      </p:sp>
    </p:spTree>
    <p:extLst>
      <p:ext uri="{BB962C8B-B14F-4D97-AF65-F5344CB8AC3E}">
        <p14:creationId xmlns:p14="http://schemas.microsoft.com/office/powerpoint/2010/main" val="2766270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chor="ctr" anchorCtr="1">
            <a:noAutofit/>
          </a:bodyPr>
          <a:lstStyle/>
          <a:p>
            <a:pPr>
              <a:spcBef>
                <a:spcPts val="1200"/>
              </a:spcBef>
              <a:spcAft>
                <a:spcPts val="1800"/>
              </a:spcAft>
            </a:pPr>
            <a:r>
              <a:rPr lang="en-US" sz="2400" dirty="0"/>
              <a:t>H-1B Work Visas</a:t>
            </a:r>
          </a:p>
          <a:p>
            <a:pPr>
              <a:spcBef>
                <a:spcPts val="1200"/>
              </a:spcBef>
              <a:spcAft>
                <a:spcPts val="1800"/>
              </a:spcAft>
            </a:pPr>
            <a:r>
              <a:rPr lang="en-US" sz="2400" dirty="0"/>
              <a:t>TN, E-1, E-2, E3, O1</a:t>
            </a:r>
          </a:p>
          <a:p>
            <a:pPr>
              <a:spcBef>
                <a:spcPts val="1200"/>
              </a:spcBef>
              <a:spcAft>
                <a:spcPts val="1800"/>
              </a:spcAft>
            </a:pPr>
            <a:r>
              <a:rPr lang="en-US" sz="2400" dirty="0"/>
              <a:t>Employer Sponsored Greencards</a:t>
            </a:r>
          </a:p>
          <a:p>
            <a:pPr>
              <a:spcBef>
                <a:spcPts val="1200"/>
              </a:spcBef>
              <a:spcAft>
                <a:spcPts val="1800"/>
              </a:spcAft>
            </a:pPr>
            <a:r>
              <a:rPr lang="en-US" sz="2400" dirty="0"/>
              <a:t>Other Paths to a </a:t>
            </a:r>
            <a:r>
              <a:rPr lang="en-US" sz="2400" dirty="0" err="1"/>
              <a:t>Greencard</a:t>
            </a:r>
            <a:endParaRPr lang="en-US" sz="2400" dirty="0"/>
          </a:p>
          <a:p>
            <a:pPr>
              <a:spcBef>
                <a:spcPts val="1200"/>
              </a:spcBef>
              <a:spcAft>
                <a:spcPts val="1800"/>
              </a:spcAft>
            </a:pPr>
            <a:r>
              <a:rPr lang="en-US" sz="2400" dirty="0"/>
              <a:t>J-Visa Waivers </a:t>
            </a:r>
          </a:p>
          <a:p>
            <a:pPr>
              <a:spcBef>
                <a:spcPts val="1200"/>
              </a:spcBef>
              <a:spcAft>
                <a:spcPts val="1800"/>
              </a:spcAft>
            </a:pPr>
            <a:r>
              <a:rPr lang="en-US" sz="2400" dirty="0"/>
              <a:t> Family Sponsored Greencards</a:t>
            </a:r>
          </a:p>
          <a:p>
            <a:pPr>
              <a:spcBef>
                <a:spcPts val="1200"/>
              </a:spcBef>
              <a:spcAft>
                <a:spcPts val="1800"/>
              </a:spcAft>
            </a:pPr>
            <a:r>
              <a:rPr lang="en-US" sz="2400" dirty="0"/>
              <a:t>Greencards Through Love</a:t>
            </a:r>
          </a:p>
        </p:txBody>
      </p:sp>
      <p:sp>
        <p:nvSpPr>
          <p:cNvPr id="3" name="Title 2"/>
          <p:cNvSpPr>
            <a:spLocks noGrp="1"/>
          </p:cNvSpPr>
          <p:nvPr>
            <p:ph type="title"/>
          </p:nvPr>
        </p:nvSpPr>
        <p:spPr/>
        <p:txBody>
          <a:bodyPr/>
          <a:lstStyle/>
          <a:p>
            <a:pPr algn="ctr"/>
            <a:r>
              <a:rPr lang="en-US" dirty="0"/>
              <a:t>We’re Going to Talk About</a:t>
            </a:r>
          </a:p>
        </p:txBody>
      </p:sp>
    </p:spTree>
    <p:extLst>
      <p:ext uri="{BB962C8B-B14F-4D97-AF65-F5344CB8AC3E}">
        <p14:creationId xmlns:p14="http://schemas.microsoft.com/office/powerpoint/2010/main" val="2111584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3547871"/>
          </a:xfrm>
        </p:spPr>
        <p:txBody>
          <a:bodyPr anchor="ctr">
            <a:normAutofit lnSpcReduction="10000"/>
          </a:bodyPr>
          <a:lstStyle/>
          <a:p>
            <a:r>
              <a:rPr lang="en-US" dirty="0"/>
              <a:t>Diversity Visa Lottery Program</a:t>
            </a:r>
          </a:p>
          <a:p>
            <a:endParaRPr lang="en-US" dirty="0"/>
          </a:p>
          <a:p>
            <a:r>
              <a:rPr lang="en-US" dirty="0"/>
              <a:t>Investment Visa – EB5</a:t>
            </a:r>
          </a:p>
          <a:p>
            <a:pPr lvl="1"/>
            <a:r>
              <a:rPr lang="en-US" dirty="0"/>
              <a:t>If you are willing to invest at least $1,050,000K in a “new commercial enterprise” the United States and employ ten Americans, you might qualify for a greencard. The amount is $800,000 if you invest in a high unemployment area or infrastructure projects.</a:t>
            </a:r>
          </a:p>
          <a:p>
            <a:pPr lvl="1"/>
            <a:endParaRPr lang="en-US" dirty="0"/>
          </a:p>
          <a:p>
            <a:pPr lvl="1"/>
            <a:endParaRPr lang="en-US" dirty="0"/>
          </a:p>
          <a:p>
            <a:pPr lvl="1"/>
            <a:endParaRPr lang="en-US" dirty="0"/>
          </a:p>
          <a:p>
            <a:pPr lvl="1"/>
            <a:endParaRPr lang="en-US" dirty="0"/>
          </a:p>
        </p:txBody>
      </p:sp>
      <p:sp>
        <p:nvSpPr>
          <p:cNvPr id="3" name="Title 2"/>
          <p:cNvSpPr>
            <a:spLocks noGrp="1"/>
          </p:cNvSpPr>
          <p:nvPr>
            <p:ph type="title"/>
          </p:nvPr>
        </p:nvSpPr>
        <p:spPr/>
        <p:txBody>
          <a:bodyPr>
            <a:normAutofit fontScale="90000"/>
          </a:bodyPr>
          <a:lstStyle/>
          <a:p>
            <a:pPr algn="ctr"/>
            <a:r>
              <a:rPr lang="en-US" dirty="0"/>
              <a:t>Other Paths to </a:t>
            </a:r>
            <a:r>
              <a:rPr lang="en-US"/>
              <a:t>a Greencard</a:t>
            </a:r>
            <a:br>
              <a:rPr lang="en-US"/>
            </a:br>
            <a:endParaRPr lang="en-US" dirty="0"/>
          </a:p>
        </p:txBody>
      </p:sp>
    </p:spTree>
    <p:extLst>
      <p:ext uri="{BB962C8B-B14F-4D97-AF65-F5344CB8AC3E}">
        <p14:creationId xmlns:p14="http://schemas.microsoft.com/office/powerpoint/2010/main" val="354494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EA9231-2FD7-236E-2DE4-4E5FBD3B16C9}"/>
              </a:ext>
            </a:extLst>
          </p:cNvPr>
          <p:cNvSpPr>
            <a:spLocks noGrp="1"/>
          </p:cNvSpPr>
          <p:nvPr>
            <p:ph idx="1"/>
          </p:nvPr>
        </p:nvSpPr>
        <p:spPr/>
        <p:txBody>
          <a:bodyPr>
            <a:normAutofit fontScale="77500" lnSpcReduction="20000"/>
          </a:bodyPr>
          <a:lstStyle/>
          <a:p>
            <a:r>
              <a:rPr lang="en-US" dirty="0"/>
              <a:t>Own at least 10% of start up that was created in the last 5 years.</a:t>
            </a:r>
          </a:p>
          <a:p>
            <a:r>
              <a:rPr lang="en-US" dirty="0"/>
              <a:t>Start up has received at least $264,147.00 from U.S. investors or $105,669 in U.S. government grants. Not foreign money. Investors must have a track record of successful investing.</a:t>
            </a:r>
          </a:p>
          <a:p>
            <a:r>
              <a:rPr lang="en-US" dirty="0"/>
              <a:t>Must be a key member and play an active and central role in the new enterprise.</a:t>
            </a:r>
          </a:p>
          <a:p>
            <a:r>
              <a:rPr lang="en-US" dirty="0"/>
              <a:t>Must show the potential for rapid growth and job creation.</a:t>
            </a:r>
          </a:p>
          <a:p>
            <a:r>
              <a:rPr lang="en-US" dirty="0"/>
              <a:t>Parole is granted for 30 months and can extend the status. The spouse and dependents may also be admitted and granted work permission.</a:t>
            </a:r>
          </a:p>
          <a:p>
            <a:r>
              <a:rPr lang="en-US" dirty="0"/>
              <a:t>Filing fee is $1,285.00 and form 941 is submitted to USCIS which must approve. Applicant then applies for a parole entry document at the U.S. consulate abroad or at the border if Canadian. </a:t>
            </a:r>
          </a:p>
          <a:p>
            <a:endParaRPr lang="en-US" dirty="0"/>
          </a:p>
        </p:txBody>
      </p:sp>
      <p:sp>
        <p:nvSpPr>
          <p:cNvPr id="3" name="Title 2">
            <a:extLst>
              <a:ext uri="{FF2B5EF4-FFF2-40B4-BE49-F238E27FC236}">
                <a16:creationId xmlns:a16="http://schemas.microsoft.com/office/drawing/2014/main" id="{02F6C845-8B83-BBD9-C9A2-51BF1533033C}"/>
              </a:ext>
            </a:extLst>
          </p:cNvPr>
          <p:cNvSpPr>
            <a:spLocks noGrp="1"/>
          </p:cNvSpPr>
          <p:nvPr>
            <p:ph type="title"/>
          </p:nvPr>
        </p:nvSpPr>
        <p:spPr/>
        <p:txBody>
          <a:bodyPr>
            <a:normAutofit fontScale="90000"/>
          </a:bodyPr>
          <a:lstStyle/>
          <a:p>
            <a:r>
              <a:rPr lang="en-US" dirty="0"/>
              <a:t>International Entrepreneur Parole</a:t>
            </a:r>
          </a:p>
        </p:txBody>
      </p:sp>
    </p:spTree>
    <p:extLst>
      <p:ext uri="{BB962C8B-B14F-4D97-AF65-F5344CB8AC3E}">
        <p14:creationId xmlns:p14="http://schemas.microsoft.com/office/powerpoint/2010/main" val="1987010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a:t>How do you know if you have the J visa 2 year home residency requirement?</a:t>
            </a:r>
          </a:p>
          <a:p>
            <a:endParaRPr lang="en-US" dirty="0"/>
          </a:p>
          <a:p>
            <a:r>
              <a:rPr lang="en-US" dirty="0"/>
              <a:t>If subject, how do you get the waiver?</a:t>
            </a:r>
          </a:p>
          <a:p>
            <a:endParaRPr lang="en-US" dirty="0"/>
          </a:p>
          <a:p>
            <a:r>
              <a:rPr lang="en-US" dirty="0"/>
              <a:t>Timeframes</a:t>
            </a:r>
          </a:p>
          <a:p>
            <a:endParaRPr lang="en-US" dirty="0"/>
          </a:p>
          <a:p>
            <a:r>
              <a:rPr lang="en-US" dirty="0"/>
              <a:t>Can you change to another visa status or obtain the green card if you are subject?</a:t>
            </a:r>
          </a:p>
        </p:txBody>
      </p:sp>
      <p:sp>
        <p:nvSpPr>
          <p:cNvPr id="3" name="Title 2"/>
          <p:cNvSpPr>
            <a:spLocks noGrp="1"/>
          </p:cNvSpPr>
          <p:nvPr>
            <p:ph type="title"/>
          </p:nvPr>
        </p:nvSpPr>
        <p:spPr/>
        <p:txBody>
          <a:bodyPr/>
          <a:lstStyle/>
          <a:p>
            <a:pPr algn="ctr"/>
            <a:r>
              <a:rPr lang="en-US" dirty="0"/>
              <a:t>J Visa Waivers</a:t>
            </a:r>
          </a:p>
        </p:txBody>
      </p:sp>
    </p:spTree>
    <p:extLst>
      <p:ext uri="{BB962C8B-B14F-4D97-AF65-F5344CB8AC3E}">
        <p14:creationId xmlns:p14="http://schemas.microsoft.com/office/powerpoint/2010/main" val="1902156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fontScale="92500"/>
          </a:bodyPr>
          <a:lstStyle/>
          <a:p>
            <a:pPr marL="109728" indent="0" algn="ctr">
              <a:buNone/>
            </a:pPr>
            <a:r>
              <a:rPr lang="en-US" sz="3600" dirty="0"/>
              <a:t>Who may be Sponsored for a Greencard?</a:t>
            </a:r>
          </a:p>
          <a:p>
            <a:r>
              <a:rPr lang="en-US" b="1" dirty="0"/>
              <a:t>Immediate relatives of U.S. citizens </a:t>
            </a:r>
            <a:r>
              <a:rPr lang="en-US" dirty="0"/>
              <a:t>— spouses, parents, unmarried children under 21 years of age and some widows and widowers. Unlimited number are eligible to immigrate each year (no quota).</a:t>
            </a:r>
          </a:p>
          <a:p>
            <a:pPr marL="365760" lvl="1" indent="-256032">
              <a:spcBef>
                <a:spcPts val="400"/>
              </a:spcBef>
              <a:buSzPct val="68000"/>
              <a:buFont typeface="Wingdings 3"/>
              <a:buChar char=""/>
            </a:pPr>
            <a:r>
              <a:rPr lang="en-US" sz="2700" dirty="0"/>
              <a:t>American Citizen Uncles, Aunts or Cousins CANNOT sponsor you for a Greencard.</a:t>
            </a:r>
          </a:p>
          <a:p>
            <a:pPr marL="365760" lvl="1" indent="-256032">
              <a:spcBef>
                <a:spcPts val="400"/>
              </a:spcBef>
              <a:buSzPct val="68000"/>
              <a:buFont typeface="Wingdings 3"/>
              <a:buChar char=""/>
            </a:pPr>
            <a:r>
              <a:rPr lang="en-US" sz="2700" dirty="0"/>
              <a:t>U.S. born child must be 21 to sponsor parents</a:t>
            </a:r>
            <a:endParaRPr lang="en-US" dirty="0"/>
          </a:p>
        </p:txBody>
      </p:sp>
      <p:sp>
        <p:nvSpPr>
          <p:cNvPr id="3" name="Title 2"/>
          <p:cNvSpPr>
            <a:spLocks noGrp="1"/>
          </p:cNvSpPr>
          <p:nvPr>
            <p:ph type="title"/>
          </p:nvPr>
        </p:nvSpPr>
        <p:spPr/>
        <p:txBody>
          <a:bodyPr/>
          <a:lstStyle/>
          <a:p>
            <a:pPr algn="ctr"/>
            <a:r>
              <a:rPr lang="en-US" dirty="0"/>
              <a:t>Family Sponsored Greencards</a:t>
            </a:r>
          </a:p>
        </p:txBody>
      </p:sp>
    </p:spTree>
    <p:extLst>
      <p:ext uri="{BB962C8B-B14F-4D97-AF65-F5344CB8AC3E}">
        <p14:creationId xmlns:p14="http://schemas.microsoft.com/office/powerpoint/2010/main" val="815438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Categories of family sponsored preferences that have yearly quotas.</a:t>
            </a:r>
          </a:p>
          <a:p>
            <a:pPr lvl="1"/>
            <a:r>
              <a:rPr lang="en-US" dirty="0"/>
              <a:t>1.	   Unmarried sons and daughters age 21 or older 	   of U.S. citizens.</a:t>
            </a:r>
          </a:p>
          <a:p>
            <a:pPr lvl="1"/>
            <a:r>
              <a:rPr lang="en-US" dirty="0"/>
              <a:t>2A. Spouses and unmarried children under the age 	   of 21 of permanent residents</a:t>
            </a:r>
            <a:r>
              <a:rPr lang="en-US"/>
              <a:t>. </a:t>
            </a:r>
            <a:endParaRPr lang="en-US" dirty="0"/>
          </a:p>
          <a:p>
            <a:pPr lvl="1"/>
            <a:r>
              <a:rPr lang="en-US" dirty="0"/>
              <a:t>2B. Unmarried sons and daughters age 21 or older     	   of permanent residents. </a:t>
            </a:r>
          </a:p>
          <a:p>
            <a:pPr lvl="1"/>
            <a:r>
              <a:rPr lang="en-US" dirty="0"/>
              <a:t>3.	   Married sons and daughters of U.S. citizens.</a:t>
            </a:r>
          </a:p>
          <a:p>
            <a:pPr lvl="1"/>
            <a:r>
              <a:rPr lang="en-US" dirty="0"/>
              <a:t>4.   Brothers and sisters of any age of U.S. citizens 	   who are at least 21 years of age. (Wait time    	   about10-20 years)</a:t>
            </a:r>
          </a:p>
          <a:p>
            <a:endParaRPr lang="en-US" dirty="0"/>
          </a:p>
        </p:txBody>
      </p:sp>
      <p:sp>
        <p:nvSpPr>
          <p:cNvPr id="3" name="Title 2"/>
          <p:cNvSpPr>
            <a:spLocks noGrp="1"/>
          </p:cNvSpPr>
          <p:nvPr>
            <p:ph type="title"/>
          </p:nvPr>
        </p:nvSpPr>
        <p:spPr/>
        <p:txBody>
          <a:bodyPr/>
          <a:lstStyle/>
          <a:p>
            <a:pPr algn="ctr"/>
            <a:r>
              <a:rPr lang="en-US" dirty="0"/>
              <a:t>Family Sponsored Greencards</a:t>
            </a:r>
          </a:p>
        </p:txBody>
      </p:sp>
    </p:spTree>
    <p:extLst>
      <p:ext uri="{BB962C8B-B14F-4D97-AF65-F5344CB8AC3E}">
        <p14:creationId xmlns:p14="http://schemas.microsoft.com/office/powerpoint/2010/main" val="39846798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a:t>Wait times for sponsoring family members are very LONG. (But not if marrying a US Citizen.)</a:t>
            </a:r>
          </a:p>
          <a:p>
            <a:endParaRPr lang="en-US" dirty="0"/>
          </a:p>
          <a:p>
            <a:r>
              <a:rPr lang="en-US" dirty="0"/>
              <a:t>Being in the queue DOES NOT entitle you to remain in the U.S. during the family waiting period.</a:t>
            </a:r>
          </a:p>
          <a:p>
            <a:endParaRPr lang="en-US" dirty="0"/>
          </a:p>
          <a:p>
            <a:r>
              <a:rPr lang="en-US" dirty="0"/>
              <a:t>If </a:t>
            </a:r>
            <a:r>
              <a:rPr lang="en-US"/>
              <a:t>you are in </a:t>
            </a:r>
            <a:r>
              <a:rPr lang="en-US" dirty="0"/>
              <a:t>the U.S., you must be in lawful status. </a:t>
            </a:r>
          </a:p>
        </p:txBody>
      </p:sp>
      <p:sp>
        <p:nvSpPr>
          <p:cNvPr id="3" name="Title 2"/>
          <p:cNvSpPr>
            <a:spLocks noGrp="1"/>
          </p:cNvSpPr>
          <p:nvPr>
            <p:ph type="title"/>
          </p:nvPr>
        </p:nvSpPr>
        <p:spPr/>
        <p:txBody>
          <a:bodyPr/>
          <a:lstStyle/>
          <a:p>
            <a:pPr algn="ctr"/>
            <a:r>
              <a:rPr lang="en-US" dirty="0"/>
              <a:t>Family Sponsored Greencards</a:t>
            </a:r>
          </a:p>
        </p:txBody>
      </p:sp>
    </p:spTree>
    <p:extLst>
      <p:ext uri="{BB962C8B-B14F-4D97-AF65-F5344CB8AC3E}">
        <p14:creationId xmlns:p14="http://schemas.microsoft.com/office/powerpoint/2010/main" val="1337240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a:p>
            <a:pPr algn="ctr"/>
            <a:endParaRPr lang="en-US" dirty="0"/>
          </a:p>
          <a:p>
            <a:endParaRPr lang="en-US" dirty="0"/>
          </a:p>
          <a:p>
            <a:endParaRPr lang="en-US" dirty="0"/>
          </a:p>
          <a:p>
            <a:endParaRPr lang="en-US" dirty="0"/>
          </a:p>
          <a:p>
            <a:r>
              <a:rPr lang="en-US" dirty="0"/>
              <a:t>Marriage to an American Citizen </a:t>
            </a:r>
          </a:p>
          <a:p>
            <a:pPr lvl="1"/>
            <a:r>
              <a:rPr lang="en-US" dirty="0"/>
              <a:t>Processing time is 9-12 months. </a:t>
            </a:r>
          </a:p>
          <a:p>
            <a:pPr lvl="1"/>
            <a:r>
              <a:rPr lang="en-US" dirty="0"/>
              <a:t>Can apply for US citizenship 3 years later.</a:t>
            </a:r>
          </a:p>
        </p:txBody>
      </p:sp>
      <p:sp>
        <p:nvSpPr>
          <p:cNvPr id="3" name="Title 2"/>
          <p:cNvSpPr>
            <a:spLocks noGrp="1"/>
          </p:cNvSpPr>
          <p:nvPr>
            <p:ph type="title"/>
          </p:nvPr>
        </p:nvSpPr>
        <p:spPr/>
        <p:txBody>
          <a:bodyPr/>
          <a:lstStyle/>
          <a:p>
            <a:pPr algn="ctr"/>
            <a:r>
              <a:rPr lang="en-US" dirty="0"/>
              <a:t>Greencards through Love</a:t>
            </a:r>
          </a:p>
        </p:txBody>
      </p:sp>
      <p:pic>
        <p:nvPicPr>
          <p:cNvPr id="1026" name="Picture 2" descr="E:\Couples-In-Lov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676400"/>
            <a:ext cx="3276600"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84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lstStyle/>
          <a:p>
            <a:r>
              <a:rPr lang="en-US" dirty="0"/>
              <a:t>		</a:t>
            </a:r>
            <a:r>
              <a:rPr lang="en-US" dirty="0">
                <a:latin typeface="Century Gothic" pitchFamily="34" charset="0"/>
              </a:rPr>
              <a:t>	</a:t>
            </a:r>
            <a:r>
              <a:rPr lang="en-US" sz="7200" dirty="0">
                <a:latin typeface="Century Gothic" pitchFamily="34" charset="0"/>
              </a:rPr>
              <a:t>THE END</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422FF2E8-6C0F-4E6F-857C-BCACE60700CA}"/>
                  </a:ext>
                </a:extLst>
              </p14:cNvPr>
              <p14:cNvContentPartPr/>
              <p14:nvPr/>
            </p14:nvContentPartPr>
            <p14:xfrm>
              <a:off x="7439205" y="914190"/>
              <a:ext cx="360" cy="360"/>
            </p14:xfrm>
          </p:contentPart>
        </mc:Choice>
        <mc:Fallback xmlns="">
          <p:pic>
            <p:nvPicPr>
              <p:cNvPr id="3" name="Ink 2">
                <a:extLst>
                  <a:ext uri="{FF2B5EF4-FFF2-40B4-BE49-F238E27FC236}">
                    <a16:creationId xmlns:a16="http://schemas.microsoft.com/office/drawing/2014/main" id="{422FF2E8-6C0F-4E6F-857C-BCACE60700CA}"/>
                  </a:ext>
                </a:extLst>
              </p:cNvPr>
              <p:cNvPicPr/>
              <p:nvPr/>
            </p:nvPicPr>
            <p:blipFill>
              <a:blip r:embed="rId3"/>
              <a:stretch>
                <a:fillRect/>
              </a:stretch>
            </p:blipFill>
            <p:spPr>
              <a:xfrm>
                <a:off x="7385205" y="806550"/>
                <a:ext cx="108000" cy="216000"/>
              </a:xfrm>
              <a:prstGeom prst="rect">
                <a:avLst/>
              </a:prstGeom>
            </p:spPr>
          </p:pic>
        </mc:Fallback>
      </mc:AlternateContent>
    </p:spTree>
    <p:extLst>
      <p:ext uri="{BB962C8B-B14F-4D97-AF65-F5344CB8AC3E}">
        <p14:creationId xmlns:p14="http://schemas.microsoft.com/office/powerpoint/2010/main" val="98185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marL="109728" lvl="0" indent="0">
              <a:buNone/>
            </a:pPr>
            <a:endParaRPr lang="en-US" sz="3000" dirty="0"/>
          </a:p>
          <a:p>
            <a:pPr lvl="0"/>
            <a:r>
              <a:rPr lang="en-US" sz="3000" dirty="0"/>
              <a:t>Employer</a:t>
            </a:r>
          </a:p>
          <a:p>
            <a:pPr lvl="1"/>
            <a:r>
              <a:rPr lang="en-US" sz="2600" dirty="0"/>
              <a:t>You must find a company that is willing to sponsor you.</a:t>
            </a:r>
          </a:p>
          <a:p>
            <a:pPr lvl="1"/>
            <a:r>
              <a:rPr lang="en-US" sz="2600" dirty="0"/>
              <a:t>If you change jobs, you need to get a new</a:t>
            </a:r>
          </a:p>
          <a:p>
            <a:pPr marL="393192" lvl="1" indent="0">
              <a:buNone/>
            </a:pPr>
            <a:r>
              <a:rPr lang="en-US" sz="2600" dirty="0"/>
              <a:t>  H-1B.</a:t>
            </a:r>
          </a:p>
          <a:p>
            <a:pPr lvl="1"/>
            <a:r>
              <a:rPr lang="en-US" sz="2600" dirty="0"/>
              <a:t>H-1B can be Part-Time or Full-Time.</a:t>
            </a:r>
          </a:p>
          <a:p>
            <a:pPr lvl="1"/>
            <a:r>
              <a:rPr lang="en-US" sz="2600" dirty="0"/>
              <a:t>You can have multiple H-1B employers at the same time.  </a:t>
            </a:r>
          </a:p>
          <a:p>
            <a:pPr marL="393192" lvl="1" indent="0">
              <a:buNone/>
            </a:pPr>
            <a:endParaRPr lang="en-US" sz="2600" dirty="0"/>
          </a:p>
        </p:txBody>
      </p:sp>
      <p:sp>
        <p:nvSpPr>
          <p:cNvPr id="3" name="Title 2"/>
          <p:cNvSpPr>
            <a:spLocks noGrp="1"/>
          </p:cNvSpPr>
          <p:nvPr>
            <p:ph type="title"/>
          </p:nvPr>
        </p:nvSpPr>
        <p:spPr/>
        <p:txBody>
          <a:bodyPr>
            <a:normAutofit/>
          </a:bodyPr>
          <a:lstStyle/>
          <a:p>
            <a:pPr algn="ctr">
              <a:spcBef>
                <a:spcPts val="1200"/>
              </a:spcBef>
              <a:spcAft>
                <a:spcPts val="1800"/>
              </a:spcAft>
            </a:pPr>
            <a:r>
              <a:rPr lang="en-US" sz="4400" dirty="0"/>
              <a:t>H-1B Work Visas</a:t>
            </a:r>
            <a:endParaRPr lang="en-US" dirty="0"/>
          </a:p>
        </p:txBody>
      </p:sp>
    </p:spTree>
    <p:extLst>
      <p:ext uri="{BB962C8B-B14F-4D97-AF65-F5344CB8AC3E}">
        <p14:creationId xmlns:p14="http://schemas.microsoft.com/office/powerpoint/2010/main" val="112104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lvl="0"/>
            <a:r>
              <a:rPr lang="en-US" sz="3000" dirty="0"/>
              <a:t>University level degree or equivalent required for the position.</a:t>
            </a:r>
          </a:p>
          <a:p>
            <a:pPr lvl="1"/>
            <a:r>
              <a:rPr lang="en-US" sz="2200" dirty="0"/>
              <a:t>Job</a:t>
            </a:r>
            <a:r>
              <a:rPr lang="en-US" sz="2600" dirty="0"/>
              <a:t> </a:t>
            </a:r>
            <a:r>
              <a:rPr lang="en-US" sz="2600" b="1" u="sng" dirty="0"/>
              <a:t>MUST</a:t>
            </a:r>
            <a:r>
              <a:rPr lang="en-US" sz="2600" dirty="0"/>
              <a:t> require your </a:t>
            </a:r>
            <a:r>
              <a:rPr lang="en-US" sz="2600" b="1" u="sng" dirty="0"/>
              <a:t>SPECIFIC</a:t>
            </a:r>
            <a:r>
              <a:rPr lang="en-US" sz="2600" dirty="0"/>
              <a:t> or closely related degree.</a:t>
            </a:r>
          </a:p>
          <a:p>
            <a:pPr lvl="1"/>
            <a:r>
              <a:rPr lang="en-US" sz="2800" dirty="0"/>
              <a:t>Ex: If you have a Biology degree and you want to be a cashier at McDonalds. BAD. A Biology degree is not required to be a cashier, so NO H-1B APPROVAL.</a:t>
            </a:r>
          </a:p>
          <a:p>
            <a:endParaRPr lang="en-US" dirty="0"/>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307480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Salary must be at least the prevailing wage for the position.</a:t>
            </a:r>
          </a:p>
          <a:p>
            <a:pPr lvl="1"/>
            <a:r>
              <a:rPr lang="en-US" u="sng" dirty="0"/>
              <a:t>Prevailing Wage</a:t>
            </a:r>
            <a:r>
              <a:rPr lang="en-US" dirty="0"/>
              <a:t>: The US Department of Labor decides the minimum salary for a particular job in a   particular location in the country. If the salary for your job is even 1 dollar lower, NO VISA. </a:t>
            </a:r>
          </a:p>
          <a:p>
            <a:pPr lvl="1"/>
            <a:endParaRPr lang="en-US" dirty="0"/>
          </a:p>
          <a:p>
            <a:pPr lvl="0"/>
            <a:r>
              <a:rPr lang="en-US" dirty="0"/>
              <a:t>You may receive yearly bonuses, stock and/or commissions but </a:t>
            </a:r>
            <a:r>
              <a:rPr lang="en-US" u="sng" dirty="0"/>
              <a:t>guaranteed salary</a:t>
            </a:r>
            <a:r>
              <a:rPr lang="en-US" dirty="0"/>
              <a:t> must be at least the prevailing wage.</a:t>
            </a:r>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125262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Font typeface="Wingdings" pitchFamily="2" charset="2"/>
              <a:buChar char="Ø"/>
            </a:pPr>
            <a:r>
              <a:rPr lang="en-US" dirty="0"/>
              <a:t> </a:t>
            </a:r>
            <a:r>
              <a:rPr lang="en-US" sz="9600" dirty="0"/>
              <a:t>H-1B applications for start-ups are highly scrutinized by immigration (CIS)</a:t>
            </a:r>
          </a:p>
          <a:p>
            <a:endParaRPr lang="en-US" sz="9600" dirty="0"/>
          </a:p>
          <a:p>
            <a:r>
              <a:rPr lang="en-US" sz="9600" dirty="0"/>
              <a:t>What you need to show immigration: </a:t>
            </a:r>
          </a:p>
          <a:p>
            <a:r>
              <a:rPr lang="en-US" sz="9600" dirty="0"/>
              <a:t>	*$$$ (bank statements, letters from                                  	investors, contracts, etc.) </a:t>
            </a:r>
          </a:p>
          <a:p>
            <a:r>
              <a:rPr lang="en-US" sz="9600" dirty="0"/>
              <a:t>	*Prevailing wage salary (not just stock 	options) </a:t>
            </a:r>
          </a:p>
          <a:p>
            <a:r>
              <a:rPr lang="en-US" sz="9600" dirty="0"/>
              <a:t>	*Is your degree truly required? (e.g. Did the 	ad ask for a PHD? Do others in similar 	positions hold this degree?) </a:t>
            </a:r>
          </a:p>
          <a:p>
            <a:r>
              <a:rPr lang="en-US" sz="9600" dirty="0"/>
              <a:t>	*Media/buzz about your start-up </a:t>
            </a:r>
          </a:p>
          <a:p>
            <a:r>
              <a:rPr lang="en-US" sz="9600" dirty="0"/>
              <a:t>	Business lease, business license, photos of 	premises</a:t>
            </a:r>
          </a:p>
          <a:p>
            <a:endParaRPr lang="en-US" dirty="0"/>
          </a:p>
        </p:txBody>
      </p:sp>
      <p:sp>
        <p:nvSpPr>
          <p:cNvPr id="3" name="Title 2"/>
          <p:cNvSpPr>
            <a:spLocks noGrp="1"/>
          </p:cNvSpPr>
          <p:nvPr>
            <p:ph type="title"/>
          </p:nvPr>
        </p:nvSpPr>
        <p:spPr/>
        <p:txBody>
          <a:bodyPr>
            <a:normAutofit/>
          </a:bodyPr>
          <a:lstStyle/>
          <a:p>
            <a:r>
              <a:rPr lang="en-US" dirty="0"/>
              <a:t>		H-1B Work Visas </a:t>
            </a:r>
            <a:br>
              <a:rPr lang="en-US" dirty="0"/>
            </a:br>
            <a:r>
              <a:rPr lang="en-US" sz="2400" dirty="0"/>
              <a:t>			</a:t>
            </a:r>
            <a:r>
              <a:rPr lang="en-US" sz="2800" dirty="0"/>
              <a:t>Start Ups</a:t>
            </a:r>
          </a:p>
        </p:txBody>
      </p:sp>
    </p:spTree>
    <p:extLst>
      <p:ext uri="{BB962C8B-B14F-4D97-AF65-F5344CB8AC3E}">
        <p14:creationId xmlns:p14="http://schemas.microsoft.com/office/powerpoint/2010/main" val="134067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r>
              <a:rPr lang="en-US" dirty="0"/>
              <a:t>Up to 3 years and extended up to another 3 years. </a:t>
            </a:r>
          </a:p>
          <a:p>
            <a:pPr lvl="1"/>
            <a:r>
              <a:rPr lang="en-US" dirty="0"/>
              <a:t>You only get 6 years total. If you work for one H-1B employer for 4 years then change jobs, you only get 2 years with that second employer.</a:t>
            </a:r>
          </a:p>
          <a:p>
            <a:pPr marL="393192" lvl="1" indent="0">
              <a:buNone/>
            </a:pPr>
            <a:r>
              <a:rPr lang="en-US" dirty="0"/>
              <a:t> </a:t>
            </a:r>
          </a:p>
          <a:p>
            <a:r>
              <a:rPr lang="en-US" dirty="0"/>
              <a:t>But if you are in the middle of the Greencard process, it may be possible to extend H-1B past 6 years.</a:t>
            </a:r>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2900604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H-1B Application Process Is Slow</a:t>
            </a:r>
          </a:p>
          <a:p>
            <a:pPr lvl="1"/>
            <a:r>
              <a:rPr lang="en-US" dirty="0"/>
              <a:t>Your application must go through 1 Department of Labor office and 1 Immigration office. Also, the employer can be slow.</a:t>
            </a:r>
          </a:p>
          <a:p>
            <a:pPr lvl="1"/>
            <a:r>
              <a:rPr lang="en-US" dirty="0"/>
              <a:t>Process can take 6-9 months.</a:t>
            </a:r>
          </a:p>
          <a:p>
            <a:pPr lvl="1"/>
            <a:r>
              <a:rPr lang="en-US" dirty="0"/>
              <a:t>Contact your lawyer or HR personnel early.</a:t>
            </a:r>
          </a:p>
          <a:p>
            <a:pPr lvl="1"/>
            <a:endParaRPr lang="en-US" dirty="0"/>
          </a:p>
          <a:p>
            <a:pPr lvl="0"/>
            <a:r>
              <a:rPr lang="en-US" dirty="0"/>
              <a:t>Premium Processing fee and Portability—FAST!</a:t>
            </a:r>
          </a:p>
          <a:p>
            <a:pPr lvl="1"/>
            <a:r>
              <a:rPr lang="en-US" dirty="0"/>
              <a:t>If you pay the extra $2,500, 6-9 months becomes 3 weeks.</a:t>
            </a:r>
          </a:p>
          <a:p>
            <a:endParaRPr lang="en-US" dirty="0"/>
          </a:p>
        </p:txBody>
      </p:sp>
      <p:sp>
        <p:nvSpPr>
          <p:cNvPr id="3" name="Title 2"/>
          <p:cNvSpPr>
            <a:spLocks noGrp="1"/>
          </p:cNvSpPr>
          <p:nvPr>
            <p:ph type="title"/>
          </p:nvPr>
        </p:nvSpPr>
        <p:spPr/>
        <p:txBody>
          <a:bodyPr/>
          <a:lstStyle/>
          <a:p>
            <a:pPr algn="ctr"/>
            <a:r>
              <a:rPr lang="en-US" dirty="0"/>
              <a:t>H-1B Work Visas</a:t>
            </a:r>
          </a:p>
        </p:txBody>
      </p:sp>
    </p:spTree>
    <p:extLst>
      <p:ext uri="{BB962C8B-B14F-4D97-AF65-F5344CB8AC3E}">
        <p14:creationId xmlns:p14="http://schemas.microsoft.com/office/powerpoint/2010/main" val="4048979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9A7089BF9ED54F960A1907FE7E60C3" ma:contentTypeVersion="10" ma:contentTypeDescription="Create a new document." ma:contentTypeScope="" ma:versionID="65a718f2efa25de4fd5a95bdc0019de3">
  <xsd:schema xmlns:xsd="http://www.w3.org/2001/XMLSchema" xmlns:xs="http://www.w3.org/2001/XMLSchema" xmlns:p="http://schemas.microsoft.com/office/2006/metadata/properties" xmlns:ns2="9104fc54-51c2-4c30-a105-730dfb0d9d99" targetNamespace="http://schemas.microsoft.com/office/2006/metadata/properties" ma:root="true" ma:fieldsID="00e08ab1da3a6b9d98dab3b2e99440ef" ns2:_="">
    <xsd:import namespace="9104fc54-51c2-4c30-a105-730dfb0d9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04fc54-51c2-4c30-a105-730dfb0d9d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32EFF6-5BF4-46EF-B94F-88277ADB08FA}">
  <ds:schemaRefs>
    <ds:schemaRef ds:uri="http://schemas.microsoft.com/sharepoint/v3/contenttype/forms"/>
  </ds:schemaRefs>
</ds:datastoreItem>
</file>

<file path=customXml/itemProps2.xml><?xml version="1.0" encoding="utf-8"?>
<ds:datastoreItem xmlns:ds="http://schemas.openxmlformats.org/officeDocument/2006/customXml" ds:itemID="{5E7D723E-2E21-4D09-B2B3-381B19E87C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04fc54-51c2-4c30-a105-730dfb0d9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2584C8-5592-4569-8081-2BD412DCCEB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Couture</Template>
  <TotalTime>1621</TotalTime>
  <Words>2679</Words>
  <Application>Microsoft Office PowerPoint</Application>
  <PresentationFormat>On-screen Show (4:3)</PresentationFormat>
  <Paragraphs>264</Paragraphs>
  <Slides>37</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Calibri</vt:lpstr>
      <vt:lpstr>Century Gothic</vt:lpstr>
      <vt:lpstr>Lucida Sans Unicode</vt:lpstr>
      <vt:lpstr>Verdana</vt:lpstr>
      <vt:lpstr>Wingdings</vt:lpstr>
      <vt:lpstr>Wingdings 2</vt:lpstr>
      <vt:lpstr>Wingdings 3</vt:lpstr>
      <vt:lpstr>Concourse</vt:lpstr>
      <vt:lpstr>PowerPoint Presentation</vt:lpstr>
      <vt:lpstr> Work Visa Options and Green Cards</vt:lpstr>
      <vt:lpstr>We’re Going to Talk About</vt:lpstr>
      <vt:lpstr>H-1B Work Visas</vt:lpstr>
      <vt:lpstr>H-1B Work Visas</vt:lpstr>
      <vt:lpstr>H-1B Work Visas</vt:lpstr>
      <vt:lpstr>  H-1B Work Visas     Start Ups</vt:lpstr>
      <vt:lpstr>H-1B Work Visas</vt:lpstr>
      <vt:lpstr>H-1B Work Visas</vt:lpstr>
      <vt:lpstr>H-1B Work Visas</vt:lpstr>
      <vt:lpstr>H-1B Work Visas</vt:lpstr>
      <vt:lpstr>H-1B Work Visas</vt:lpstr>
      <vt:lpstr>H-1B Filing Fees</vt:lpstr>
      <vt:lpstr>H-1B Filing Fees</vt:lpstr>
      <vt:lpstr>H-1B Work Visas</vt:lpstr>
      <vt:lpstr>H-1B Work Visas</vt:lpstr>
      <vt:lpstr>H-1B Work Visas</vt:lpstr>
      <vt:lpstr>E-3 Visa for Australian Citizens</vt:lpstr>
      <vt:lpstr>E-3 Visa for Australian Citizens</vt:lpstr>
      <vt:lpstr>E-3 Visa for Australian Citizens</vt:lpstr>
      <vt:lpstr>  TN Work Visas     TN for Mexico &amp; Canada </vt:lpstr>
      <vt:lpstr>  O-1 Work Visas</vt:lpstr>
      <vt:lpstr>E-1 and E-2 Visas</vt:lpstr>
      <vt:lpstr>Transition to Permanent Residence</vt:lpstr>
      <vt:lpstr>Employer Sponsored Greencards</vt:lpstr>
      <vt:lpstr>Employer Sponsored Greencards</vt:lpstr>
      <vt:lpstr>Self Sponsored Greencards</vt:lpstr>
      <vt:lpstr>  Self Sponsored Greencards   National Interest Greencard </vt:lpstr>
      <vt:lpstr>Self Sponsored Greencard</vt:lpstr>
      <vt:lpstr>Other Paths to a Greencard </vt:lpstr>
      <vt:lpstr>International Entrepreneur Parole</vt:lpstr>
      <vt:lpstr>J Visa Waivers</vt:lpstr>
      <vt:lpstr>Family Sponsored Greencards</vt:lpstr>
      <vt:lpstr>Family Sponsored Greencards</vt:lpstr>
      <vt:lpstr>Family Sponsored Greencards</vt:lpstr>
      <vt:lpstr>Greencards through Love</vt:lpstr>
      <vt:lpstr>   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Visas After F-1   Guide to Work Visas and Greencards</dc:title>
  <dc:creator>Adam Greem</dc:creator>
  <cp:lastModifiedBy>GARCIA_CRISTINA21</cp:lastModifiedBy>
  <cp:revision>209</cp:revision>
  <cp:lastPrinted>2021-02-18T19:18:24Z</cp:lastPrinted>
  <dcterms:created xsi:type="dcterms:W3CDTF">2011-10-28T17:52:34Z</dcterms:created>
  <dcterms:modified xsi:type="dcterms:W3CDTF">2022-11-10T20:41:08Z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0x010100ED9A7089BF9ED54F960A1907FE7E60C3</vt:lpwstr>
  </property>
  <property fmtid="{D5CDD505-2E9C-101B-9397-08002B2CF9AE}" pid="3" name="Order">
    <vt:r8>2041400</vt:r8>
  </property>
</Properties>
</file>